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2" r:id="rId56"/>
    <p:sldId id="313" r:id="rId57"/>
    <p:sldId id="314" r:id="rId58"/>
    <p:sldId id="315" r:id="rId59"/>
    <p:sldId id="316" r:id="rId60"/>
    <p:sldId id="317" r:id="rId61"/>
    <p:sldId id="331" r:id="rId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3B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8" autoAdjust="0"/>
    <p:restoredTop sz="94660"/>
  </p:normalViewPr>
  <p:slideViewPr>
    <p:cSldViewPr snapToGrid="0">
      <p:cViewPr>
        <p:scale>
          <a:sx n="66" d="100"/>
          <a:sy n="66" d="100"/>
        </p:scale>
        <p:origin x="1330" y="5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inhoud 2"/>
          <p:cNvSpPr>
            <a:spLocks noGrp="1"/>
          </p:cNvSpPr>
          <p:nvPr>
            <p:ph idx="1"/>
          </p:nvPr>
        </p:nvSpPr>
        <p:spPr>
          <a:xfrm>
            <a:off x="2062973" y="1262294"/>
            <a:ext cx="9944543" cy="5350042"/>
          </a:xfrm>
          <a:prstGeom prst="rect">
            <a:avLst/>
          </a:prstGeom>
        </p:spPr>
        <p:txBody>
          <a:bodyPr numCol="1">
            <a:normAutofit/>
          </a:bodyPr>
          <a:lstStyle>
            <a:lvl1pPr marL="742950" indent="-742950">
              <a:buFont typeface="+mj-lt"/>
              <a:buAutoNum type="arabicPeriod"/>
              <a:defRPr/>
            </a:lvl1pPr>
          </a:lstStyle>
          <a:p>
            <a:pPr marL="742950" lvl="0" indent="-742950">
              <a:buFont typeface="+mj-lt"/>
              <a:buAutoNum type="arabicPeriod"/>
            </a:pPr>
            <a:r>
              <a:rPr lang="nl-NL" sz="2400" b="0" smtClean="0">
                <a:solidFill>
                  <a:srgbClr val="023B6E"/>
                </a:solidFill>
              </a:rPr>
              <a:t>Tekststijl van het model bewerken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2062973" y="169236"/>
            <a:ext cx="9944543" cy="923411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>
              <a:lnSpc>
                <a:spcPct val="150000"/>
              </a:lnSpc>
              <a:defRPr b="1">
                <a:latin typeface="+mn-lt"/>
              </a:defRPr>
            </a:lvl1pPr>
          </a:lstStyle>
          <a:p>
            <a:r>
              <a:rPr lang="nl-NL" sz="3600" i="1" smtClean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Klik om de stijl te bewerken</a:t>
            </a:r>
            <a:endParaRPr lang="nl-BE" sz="36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8829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2"/>
          <p:cNvSpPr>
            <a:spLocks noGrp="1"/>
          </p:cNvSpPr>
          <p:nvPr>
            <p:ph idx="1"/>
          </p:nvPr>
        </p:nvSpPr>
        <p:spPr>
          <a:xfrm>
            <a:off x="2062973" y="1262294"/>
            <a:ext cx="9944543" cy="5350042"/>
          </a:xfrm>
          <a:prstGeom prst="rect">
            <a:avLst/>
          </a:prstGeom>
        </p:spPr>
        <p:txBody>
          <a:bodyPr numCol="1">
            <a:normAutofit/>
          </a:bodyPr>
          <a:lstStyle>
            <a:lvl1pPr marL="742950" indent="-742950">
              <a:buFont typeface="+mj-lt"/>
              <a:buAutoNum type="arabicPeriod"/>
              <a:defRPr/>
            </a:lvl1pPr>
          </a:lstStyle>
          <a:p>
            <a:pPr marL="742950" lvl="0" indent="-742950">
              <a:buFont typeface="+mj-lt"/>
              <a:buAutoNum type="arabicPeriod"/>
            </a:pPr>
            <a:r>
              <a:rPr lang="nl-NL" sz="2400" b="0" smtClean="0">
                <a:solidFill>
                  <a:srgbClr val="023B6E"/>
                </a:solidFill>
              </a:rPr>
              <a:t>Tekststijl van het model bewerken</a:t>
            </a:r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2062973" y="169236"/>
            <a:ext cx="9944543" cy="923411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>
              <a:lnSpc>
                <a:spcPct val="150000"/>
              </a:lnSpc>
              <a:defRPr b="1">
                <a:latin typeface="+mn-lt"/>
              </a:defRPr>
            </a:lvl1pPr>
          </a:lstStyle>
          <a:p>
            <a:r>
              <a:rPr lang="nl-NL" sz="3600" i="1" smtClean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Klik om de stijl te bewerken</a:t>
            </a:r>
            <a:endParaRPr lang="nl-BE" sz="36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8563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714" y="169236"/>
            <a:ext cx="9111802" cy="923411"/>
          </a:xfrm>
          <a:prstGeom prst="rect">
            <a:avLst/>
          </a:prstGeom>
          <a:solidFill>
            <a:srgbClr val="003757"/>
          </a:solidFill>
          <a:ln>
            <a:noFill/>
          </a:ln>
        </p:spPr>
        <p:txBody>
          <a:bodyPr anchor="ctr"/>
          <a:lstStyle>
            <a:lvl1pPr algn="l">
              <a:defRPr lang="nl-BE" sz="4800" b="1" kern="1200" dirty="0">
                <a:ln w="19050" cmpd="thinThick">
                  <a:solidFill>
                    <a:srgbClr val="BFD62B"/>
                  </a:solidFill>
                </a:ln>
                <a:solidFill>
                  <a:srgbClr val="BFD62B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NL" smtClean="0"/>
              <a:t>Klik om de stijl te bewerken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3266" y="1262294"/>
            <a:ext cx="8407260" cy="5350042"/>
          </a:xfrm>
          <a:prstGeom prst="rect">
            <a:avLst/>
          </a:prstGeom>
        </p:spPr>
        <p:txBody>
          <a:bodyPr/>
          <a:lstStyle>
            <a:lvl1pPr>
              <a:spcBef>
                <a:spcPts val="400"/>
              </a:spcBef>
              <a:defRPr sz="3600" b="1">
                <a:solidFill>
                  <a:srgbClr val="BFD62B"/>
                </a:solidFill>
                <a:latin typeface="+mn-lt"/>
              </a:defRPr>
            </a:lvl1pPr>
            <a:lvl2pPr>
              <a:spcBef>
                <a:spcPts val="400"/>
              </a:spcBef>
              <a:defRPr sz="3000">
                <a:solidFill>
                  <a:srgbClr val="BFD62B"/>
                </a:solidFill>
                <a:latin typeface="+mn-lt"/>
              </a:defRPr>
            </a:lvl2pPr>
            <a:lvl3pPr>
              <a:spcBef>
                <a:spcPts val="400"/>
              </a:spcBef>
              <a:defRPr sz="2400">
                <a:solidFill>
                  <a:srgbClr val="BFD62B"/>
                </a:solidFill>
                <a:latin typeface="+mn-lt"/>
              </a:defRPr>
            </a:lvl3pPr>
            <a:lvl4pPr>
              <a:spcBef>
                <a:spcPts val="400"/>
              </a:spcBef>
              <a:defRPr sz="2000">
                <a:solidFill>
                  <a:srgbClr val="BFD62B"/>
                </a:solidFill>
                <a:latin typeface="+mn-lt"/>
              </a:defRPr>
            </a:lvl4pPr>
            <a:lvl5pPr>
              <a:spcBef>
                <a:spcPts val="400"/>
              </a:spcBef>
              <a:defRPr>
                <a:solidFill>
                  <a:srgbClr val="BFD62B"/>
                </a:solidFill>
                <a:latin typeface="+mn-lt"/>
              </a:defRPr>
            </a:lvl5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20154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275462" y="2453231"/>
            <a:ext cx="8775511" cy="1325563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solidFill>
                  <a:srgbClr val="BFD62B"/>
                </a:solidFill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62507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714" y="169236"/>
            <a:ext cx="9111802" cy="923411"/>
          </a:xfrm>
          <a:prstGeom prst="rect">
            <a:avLst/>
          </a:prstGeom>
          <a:solidFill>
            <a:srgbClr val="003757"/>
          </a:solidFill>
          <a:ln>
            <a:noFill/>
          </a:ln>
        </p:spPr>
        <p:txBody>
          <a:bodyPr anchor="ctr"/>
          <a:lstStyle>
            <a:lvl1pPr algn="l">
              <a:defRPr lang="nl-BE" sz="4800" b="1" kern="1200" dirty="0">
                <a:ln w="19050" cmpd="thinThick">
                  <a:solidFill>
                    <a:srgbClr val="BFD62B"/>
                  </a:solidFill>
                </a:ln>
                <a:solidFill>
                  <a:srgbClr val="BFD62B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7985" y="1262295"/>
            <a:ext cx="4179509" cy="24773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buNone/>
              <a:defRPr sz="3600" b="1">
                <a:solidFill>
                  <a:srgbClr val="BFD62B"/>
                </a:solidFill>
                <a:latin typeface="+mn-lt"/>
              </a:defRPr>
            </a:lvl1pPr>
            <a:lvl2pPr>
              <a:spcBef>
                <a:spcPts val="400"/>
              </a:spcBef>
              <a:defRPr sz="3000">
                <a:solidFill>
                  <a:srgbClr val="BFD62B"/>
                </a:solidFill>
                <a:latin typeface="+mn-lt"/>
              </a:defRPr>
            </a:lvl2pPr>
            <a:lvl3pPr>
              <a:spcBef>
                <a:spcPts val="400"/>
              </a:spcBef>
              <a:defRPr sz="2400">
                <a:solidFill>
                  <a:srgbClr val="BFD62B"/>
                </a:solidFill>
                <a:latin typeface="+mn-lt"/>
              </a:defRPr>
            </a:lvl3pPr>
            <a:lvl4pPr>
              <a:spcBef>
                <a:spcPts val="400"/>
              </a:spcBef>
              <a:defRPr sz="2000">
                <a:solidFill>
                  <a:srgbClr val="BFD62B"/>
                </a:solidFill>
                <a:latin typeface="+mn-lt"/>
              </a:defRPr>
            </a:lvl4pPr>
            <a:lvl5pPr>
              <a:spcBef>
                <a:spcPts val="400"/>
              </a:spcBef>
              <a:defRPr>
                <a:solidFill>
                  <a:srgbClr val="BFD62B"/>
                </a:solidFill>
                <a:latin typeface="+mn-lt"/>
              </a:defRPr>
            </a:lvl5pPr>
          </a:lstStyle>
          <a:p>
            <a:pPr lvl="0"/>
            <a:endParaRPr lang="nl-BE" dirty="0"/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3247986" y="4031785"/>
            <a:ext cx="2033878" cy="24773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buNone/>
              <a:defRPr sz="3600" b="1">
                <a:solidFill>
                  <a:srgbClr val="BFD62B"/>
                </a:solidFill>
                <a:latin typeface="+mn-lt"/>
              </a:defRPr>
            </a:lvl1pPr>
            <a:lvl2pPr>
              <a:spcBef>
                <a:spcPts val="400"/>
              </a:spcBef>
              <a:defRPr sz="3000">
                <a:solidFill>
                  <a:srgbClr val="BFD62B"/>
                </a:solidFill>
                <a:latin typeface="+mn-lt"/>
              </a:defRPr>
            </a:lvl2pPr>
            <a:lvl3pPr>
              <a:spcBef>
                <a:spcPts val="400"/>
              </a:spcBef>
              <a:defRPr sz="2400">
                <a:solidFill>
                  <a:srgbClr val="BFD62B"/>
                </a:solidFill>
                <a:latin typeface="+mn-lt"/>
              </a:defRPr>
            </a:lvl3pPr>
            <a:lvl4pPr>
              <a:spcBef>
                <a:spcPts val="400"/>
              </a:spcBef>
              <a:defRPr sz="2000">
                <a:solidFill>
                  <a:srgbClr val="BFD62B"/>
                </a:solidFill>
                <a:latin typeface="+mn-lt"/>
              </a:defRPr>
            </a:lvl4pPr>
            <a:lvl5pPr>
              <a:spcBef>
                <a:spcPts val="400"/>
              </a:spcBef>
              <a:defRPr>
                <a:solidFill>
                  <a:srgbClr val="BFD62B"/>
                </a:solidFill>
                <a:latin typeface="+mn-lt"/>
              </a:defRPr>
            </a:lvl5pPr>
          </a:lstStyle>
          <a:p>
            <a:pPr lvl="0"/>
            <a:endParaRPr lang="nl-BE" dirty="0"/>
          </a:p>
        </p:txBody>
      </p:sp>
      <p:sp>
        <p:nvSpPr>
          <p:cNvPr id="6" name="Content Placeholder 2"/>
          <p:cNvSpPr>
            <a:spLocks noGrp="1"/>
          </p:cNvSpPr>
          <p:nvPr>
            <p:ph idx="12"/>
          </p:nvPr>
        </p:nvSpPr>
        <p:spPr>
          <a:xfrm>
            <a:off x="5739063" y="4031785"/>
            <a:ext cx="6293172" cy="24773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lang="en-US" sz="3200" b="1" kern="1200" dirty="0" smtClean="0">
                <a:solidFill>
                  <a:srgbClr val="BFD62B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rgbClr val="BFD62B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rgbClr val="BFD62B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rgbClr val="BFD62B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lang="nl-BE" sz="1800" kern="1200" dirty="0">
                <a:solidFill>
                  <a:srgbClr val="BFD62B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7667586" y="1262295"/>
            <a:ext cx="4339930" cy="24773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buNone/>
              <a:defRPr sz="3600" b="1">
                <a:solidFill>
                  <a:srgbClr val="BFD62B"/>
                </a:solidFill>
                <a:latin typeface="+mn-lt"/>
              </a:defRPr>
            </a:lvl1pPr>
            <a:lvl2pPr>
              <a:spcBef>
                <a:spcPts val="400"/>
              </a:spcBef>
              <a:defRPr sz="3000">
                <a:solidFill>
                  <a:srgbClr val="BFD62B"/>
                </a:solidFill>
                <a:latin typeface="+mn-lt"/>
              </a:defRPr>
            </a:lvl2pPr>
            <a:lvl3pPr>
              <a:spcBef>
                <a:spcPts val="400"/>
              </a:spcBef>
              <a:defRPr sz="2400">
                <a:solidFill>
                  <a:srgbClr val="BFD62B"/>
                </a:solidFill>
                <a:latin typeface="+mn-lt"/>
              </a:defRPr>
            </a:lvl3pPr>
            <a:lvl4pPr>
              <a:spcBef>
                <a:spcPts val="400"/>
              </a:spcBef>
              <a:defRPr sz="2000">
                <a:solidFill>
                  <a:srgbClr val="BFD62B"/>
                </a:solidFill>
                <a:latin typeface="+mn-lt"/>
              </a:defRPr>
            </a:lvl4pPr>
            <a:lvl5pPr>
              <a:spcBef>
                <a:spcPts val="400"/>
              </a:spcBef>
              <a:defRPr>
                <a:solidFill>
                  <a:srgbClr val="BFD62B"/>
                </a:solidFill>
                <a:latin typeface="+mn-lt"/>
              </a:defRPr>
            </a:lvl5pPr>
          </a:lstStyle>
          <a:p>
            <a:pPr lvl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77413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714" y="169236"/>
            <a:ext cx="9111802" cy="923411"/>
          </a:xfrm>
          <a:prstGeom prst="rect">
            <a:avLst/>
          </a:prstGeom>
          <a:solidFill>
            <a:srgbClr val="003757"/>
          </a:solidFill>
          <a:ln>
            <a:noFill/>
          </a:ln>
        </p:spPr>
        <p:txBody>
          <a:bodyPr anchor="ctr"/>
          <a:lstStyle>
            <a:lvl1pPr algn="l">
              <a:defRPr lang="nl-BE" sz="4800" b="1" kern="1200" dirty="0">
                <a:ln w="19050" cmpd="thinThick">
                  <a:solidFill>
                    <a:srgbClr val="BFD62B"/>
                  </a:solidFill>
                </a:ln>
                <a:solidFill>
                  <a:srgbClr val="BFD62B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3267" y="1262295"/>
            <a:ext cx="2033878" cy="150779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buNone/>
              <a:defRPr sz="3600" b="1">
                <a:solidFill>
                  <a:srgbClr val="BFD62B"/>
                </a:solidFill>
                <a:latin typeface="+mn-lt"/>
              </a:defRPr>
            </a:lvl1pPr>
            <a:lvl2pPr>
              <a:spcBef>
                <a:spcPts val="400"/>
              </a:spcBef>
              <a:defRPr sz="3000">
                <a:solidFill>
                  <a:srgbClr val="BFD62B"/>
                </a:solidFill>
                <a:latin typeface="+mn-lt"/>
              </a:defRPr>
            </a:lvl2pPr>
            <a:lvl3pPr>
              <a:spcBef>
                <a:spcPts val="400"/>
              </a:spcBef>
              <a:defRPr sz="2400">
                <a:solidFill>
                  <a:srgbClr val="BFD62B"/>
                </a:solidFill>
                <a:latin typeface="+mn-lt"/>
              </a:defRPr>
            </a:lvl3pPr>
            <a:lvl4pPr>
              <a:spcBef>
                <a:spcPts val="400"/>
              </a:spcBef>
              <a:defRPr sz="2000">
                <a:solidFill>
                  <a:srgbClr val="BFD62B"/>
                </a:solidFill>
                <a:latin typeface="+mn-lt"/>
              </a:defRPr>
            </a:lvl4pPr>
            <a:lvl5pPr>
              <a:spcBef>
                <a:spcPts val="400"/>
              </a:spcBef>
              <a:defRPr>
                <a:solidFill>
                  <a:srgbClr val="BFD62B"/>
                </a:solidFill>
                <a:latin typeface="+mn-lt"/>
              </a:defRPr>
            </a:lvl5pPr>
          </a:lstStyle>
          <a:p>
            <a:pPr lvl="0"/>
            <a:endParaRPr lang="nl-BE" dirty="0"/>
          </a:p>
        </p:txBody>
      </p:sp>
      <p:sp>
        <p:nvSpPr>
          <p:cNvPr id="5" name="Content Placeholder 2"/>
          <p:cNvSpPr>
            <a:spLocks noGrp="1"/>
          </p:cNvSpPr>
          <p:nvPr>
            <p:ph idx="11"/>
          </p:nvPr>
        </p:nvSpPr>
        <p:spPr>
          <a:xfrm>
            <a:off x="5714344" y="1262295"/>
            <a:ext cx="6293172" cy="1507799"/>
          </a:xfrm>
          <a:prstGeom prst="rect">
            <a:avLst/>
          </a:prstGeom>
        </p:spPr>
        <p:txBody>
          <a:bodyPr/>
          <a:lstStyle>
            <a:lvl1pPr>
              <a:spcBef>
                <a:spcPts val="400"/>
              </a:spcBef>
              <a:defRPr sz="3200" b="1">
                <a:solidFill>
                  <a:srgbClr val="BFD62B"/>
                </a:solidFill>
                <a:latin typeface="+mn-lt"/>
              </a:defRPr>
            </a:lvl1pPr>
            <a:lvl2pPr>
              <a:spcBef>
                <a:spcPts val="400"/>
              </a:spcBef>
              <a:defRPr sz="2800">
                <a:solidFill>
                  <a:srgbClr val="BFD62B"/>
                </a:solidFill>
                <a:latin typeface="+mn-lt"/>
              </a:defRPr>
            </a:lvl2pPr>
            <a:lvl3pPr>
              <a:spcBef>
                <a:spcPts val="400"/>
              </a:spcBef>
              <a:defRPr sz="2400">
                <a:solidFill>
                  <a:srgbClr val="BFD62B"/>
                </a:solidFill>
                <a:latin typeface="+mn-lt"/>
              </a:defRPr>
            </a:lvl3pPr>
            <a:lvl4pPr>
              <a:spcBef>
                <a:spcPts val="400"/>
              </a:spcBef>
              <a:defRPr sz="2000">
                <a:solidFill>
                  <a:srgbClr val="BFD62B"/>
                </a:solidFill>
                <a:latin typeface="+mn-lt"/>
              </a:defRPr>
            </a:lvl4pPr>
            <a:lvl5pPr>
              <a:spcBef>
                <a:spcPts val="400"/>
              </a:spcBef>
              <a:defRPr>
                <a:solidFill>
                  <a:srgbClr val="BFD62B"/>
                </a:solidFill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nl-BE" dirty="0"/>
          </a:p>
        </p:txBody>
      </p:sp>
      <p:sp>
        <p:nvSpPr>
          <p:cNvPr id="7" name="Content Placeholder 2"/>
          <p:cNvSpPr>
            <a:spLocks noGrp="1"/>
          </p:cNvSpPr>
          <p:nvPr>
            <p:ph idx="12"/>
          </p:nvPr>
        </p:nvSpPr>
        <p:spPr>
          <a:xfrm>
            <a:off x="3223267" y="3179013"/>
            <a:ext cx="2033878" cy="150779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buNone/>
              <a:defRPr sz="3600" b="1">
                <a:solidFill>
                  <a:srgbClr val="BFD62B"/>
                </a:solidFill>
                <a:latin typeface="+mn-lt"/>
              </a:defRPr>
            </a:lvl1pPr>
            <a:lvl2pPr>
              <a:spcBef>
                <a:spcPts val="400"/>
              </a:spcBef>
              <a:defRPr sz="3000">
                <a:solidFill>
                  <a:srgbClr val="BFD62B"/>
                </a:solidFill>
                <a:latin typeface="+mn-lt"/>
              </a:defRPr>
            </a:lvl2pPr>
            <a:lvl3pPr>
              <a:spcBef>
                <a:spcPts val="400"/>
              </a:spcBef>
              <a:defRPr sz="2400">
                <a:solidFill>
                  <a:srgbClr val="BFD62B"/>
                </a:solidFill>
                <a:latin typeface="+mn-lt"/>
              </a:defRPr>
            </a:lvl3pPr>
            <a:lvl4pPr>
              <a:spcBef>
                <a:spcPts val="400"/>
              </a:spcBef>
              <a:defRPr sz="2000">
                <a:solidFill>
                  <a:srgbClr val="BFD62B"/>
                </a:solidFill>
                <a:latin typeface="+mn-lt"/>
              </a:defRPr>
            </a:lvl4pPr>
            <a:lvl5pPr>
              <a:spcBef>
                <a:spcPts val="400"/>
              </a:spcBef>
              <a:defRPr>
                <a:solidFill>
                  <a:srgbClr val="BFD62B"/>
                </a:solidFill>
                <a:latin typeface="+mn-lt"/>
              </a:defRPr>
            </a:lvl5pPr>
          </a:lstStyle>
          <a:p>
            <a:pPr lvl="0"/>
            <a:endParaRPr lang="nl-BE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5714344" y="3179013"/>
            <a:ext cx="6293172" cy="1507799"/>
          </a:xfrm>
          <a:prstGeom prst="rect">
            <a:avLst/>
          </a:prstGeom>
        </p:spPr>
        <p:txBody>
          <a:bodyPr/>
          <a:lstStyle>
            <a:lvl1pPr>
              <a:spcBef>
                <a:spcPts val="400"/>
              </a:spcBef>
              <a:defRPr sz="3200" b="1">
                <a:solidFill>
                  <a:srgbClr val="BFD62B"/>
                </a:solidFill>
                <a:latin typeface="+mn-lt"/>
              </a:defRPr>
            </a:lvl1pPr>
            <a:lvl2pPr>
              <a:spcBef>
                <a:spcPts val="400"/>
              </a:spcBef>
              <a:defRPr sz="2800">
                <a:solidFill>
                  <a:srgbClr val="BFD62B"/>
                </a:solidFill>
                <a:latin typeface="+mn-lt"/>
              </a:defRPr>
            </a:lvl2pPr>
            <a:lvl3pPr>
              <a:spcBef>
                <a:spcPts val="400"/>
              </a:spcBef>
              <a:defRPr sz="2400">
                <a:solidFill>
                  <a:srgbClr val="BFD62B"/>
                </a:solidFill>
                <a:latin typeface="+mn-lt"/>
              </a:defRPr>
            </a:lvl3pPr>
            <a:lvl4pPr>
              <a:spcBef>
                <a:spcPts val="400"/>
              </a:spcBef>
              <a:defRPr sz="2000">
                <a:solidFill>
                  <a:srgbClr val="BFD62B"/>
                </a:solidFill>
                <a:latin typeface="+mn-lt"/>
              </a:defRPr>
            </a:lvl4pPr>
            <a:lvl5pPr>
              <a:spcBef>
                <a:spcPts val="400"/>
              </a:spcBef>
              <a:defRPr>
                <a:solidFill>
                  <a:srgbClr val="BFD62B"/>
                </a:solidFill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nl-BE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3223267" y="5095731"/>
            <a:ext cx="2033878" cy="150779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buNone/>
              <a:defRPr sz="3600" b="1">
                <a:solidFill>
                  <a:srgbClr val="BFD62B"/>
                </a:solidFill>
                <a:latin typeface="+mn-lt"/>
              </a:defRPr>
            </a:lvl1pPr>
            <a:lvl2pPr>
              <a:spcBef>
                <a:spcPts val="400"/>
              </a:spcBef>
              <a:defRPr sz="3000">
                <a:solidFill>
                  <a:srgbClr val="BFD62B"/>
                </a:solidFill>
                <a:latin typeface="+mn-lt"/>
              </a:defRPr>
            </a:lvl2pPr>
            <a:lvl3pPr>
              <a:spcBef>
                <a:spcPts val="400"/>
              </a:spcBef>
              <a:defRPr sz="2400">
                <a:solidFill>
                  <a:srgbClr val="BFD62B"/>
                </a:solidFill>
                <a:latin typeface="+mn-lt"/>
              </a:defRPr>
            </a:lvl3pPr>
            <a:lvl4pPr>
              <a:spcBef>
                <a:spcPts val="400"/>
              </a:spcBef>
              <a:defRPr sz="2000">
                <a:solidFill>
                  <a:srgbClr val="BFD62B"/>
                </a:solidFill>
                <a:latin typeface="+mn-lt"/>
              </a:defRPr>
            </a:lvl4pPr>
            <a:lvl5pPr>
              <a:spcBef>
                <a:spcPts val="400"/>
              </a:spcBef>
              <a:defRPr>
                <a:solidFill>
                  <a:srgbClr val="BFD62B"/>
                </a:solidFill>
                <a:latin typeface="+mn-lt"/>
              </a:defRPr>
            </a:lvl5pPr>
          </a:lstStyle>
          <a:p>
            <a:pPr lvl="0"/>
            <a:endParaRPr lang="nl-BE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5714344" y="5095731"/>
            <a:ext cx="6293172" cy="1507799"/>
          </a:xfrm>
          <a:prstGeom prst="rect">
            <a:avLst/>
          </a:prstGeom>
        </p:spPr>
        <p:txBody>
          <a:bodyPr/>
          <a:lstStyle>
            <a:lvl1pPr>
              <a:spcBef>
                <a:spcPts val="400"/>
              </a:spcBef>
              <a:defRPr sz="3200" b="1">
                <a:solidFill>
                  <a:srgbClr val="BFD62B"/>
                </a:solidFill>
                <a:latin typeface="+mn-lt"/>
              </a:defRPr>
            </a:lvl1pPr>
            <a:lvl2pPr>
              <a:spcBef>
                <a:spcPts val="400"/>
              </a:spcBef>
              <a:defRPr sz="2800">
                <a:solidFill>
                  <a:srgbClr val="BFD62B"/>
                </a:solidFill>
                <a:latin typeface="+mn-lt"/>
              </a:defRPr>
            </a:lvl2pPr>
            <a:lvl3pPr>
              <a:spcBef>
                <a:spcPts val="400"/>
              </a:spcBef>
              <a:defRPr sz="2400">
                <a:solidFill>
                  <a:srgbClr val="BFD62B"/>
                </a:solidFill>
                <a:latin typeface="+mn-lt"/>
              </a:defRPr>
            </a:lvl3pPr>
            <a:lvl4pPr>
              <a:spcBef>
                <a:spcPts val="400"/>
              </a:spcBef>
              <a:defRPr sz="2000">
                <a:solidFill>
                  <a:srgbClr val="BFD62B"/>
                </a:solidFill>
                <a:latin typeface="+mn-lt"/>
              </a:defRPr>
            </a:lvl4pPr>
            <a:lvl5pPr>
              <a:spcBef>
                <a:spcPts val="400"/>
              </a:spcBef>
              <a:defRPr>
                <a:solidFill>
                  <a:srgbClr val="BFD62B"/>
                </a:solidFill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63411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22" t="10578" r="19385" b="9525"/>
          <a:stretch/>
        </p:blipFill>
        <p:spPr>
          <a:xfrm>
            <a:off x="181478" y="194547"/>
            <a:ext cx="1347909" cy="1834851"/>
          </a:xfrm>
          <a:prstGeom prst="rect">
            <a:avLst/>
          </a:prstGeom>
        </p:spPr>
      </p:pic>
      <p:cxnSp>
        <p:nvCxnSpPr>
          <p:cNvPr id="8" name="Straight Connector 5"/>
          <p:cNvCxnSpPr/>
          <p:nvPr/>
        </p:nvCxnSpPr>
        <p:spPr>
          <a:xfrm>
            <a:off x="1675725" y="0"/>
            <a:ext cx="0" cy="685800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vak 8"/>
          <p:cNvSpPr txBox="1"/>
          <p:nvPr/>
        </p:nvSpPr>
        <p:spPr>
          <a:xfrm>
            <a:off x="422385" y="2446294"/>
            <a:ext cx="866093" cy="3891942"/>
          </a:xfrm>
          <a:prstGeom prst="rect">
            <a:avLst/>
          </a:prstGeom>
          <a:noFill/>
        </p:spPr>
        <p:txBody>
          <a:bodyPr vert="vert270" wrap="square" tIns="0" bIns="0" rtlCol="0">
            <a:noAutofit/>
          </a:bodyPr>
          <a:lstStyle/>
          <a:p>
            <a:r>
              <a:rPr lang="nl-BE" sz="3600" b="1" i="1" dirty="0" smtClean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ea typeface="+mj-ea"/>
                <a:cs typeface="+mj-cs"/>
              </a:rPr>
              <a:t>Club Umpire Coach</a:t>
            </a:r>
          </a:p>
          <a:p>
            <a:endParaRPr lang="nl-BE" sz="3600" b="1" i="1" dirty="0" smtClean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53100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9" r:id="rId4"/>
    <p:sldLayoutId id="2147483670" r:id="rId5"/>
    <p:sldLayoutId id="2147483671" r:id="rId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ockey.be/tiny_mce/plugins/filemanager/files/web/KBHB/Comites/Jeugd/Spelregels_2015-2016_6x6.pdf" TargetMode="External"/><Relationship Id="rId2" Type="http://schemas.openxmlformats.org/officeDocument/2006/relationships/hyperlink" Target="http://www.hockey.be/tiny_mce/plugins/filemanager/files/web/KBHB/Comites/Jeugd/Spelregels_2015-2016_4x4.pdf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hockey.be/tiny_mce/plugins/filemanager/files/web/Spelregels/2015/Spelregels_2015-2016_8x8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591095" y="3184751"/>
            <a:ext cx="9600905" cy="1325563"/>
          </a:xfrm>
        </p:spPr>
        <p:txBody>
          <a:bodyPr>
            <a:noAutofit/>
          </a:bodyPr>
          <a:lstStyle/>
          <a:p>
            <a:r>
              <a:rPr lang="en-GB" sz="4800" dirty="0" smtClean="0">
                <a:solidFill>
                  <a:srgbClr val="C00000"/>
                </a:solidFill>
                <a:cs typeface="Stencil Std"/>
              </a:rPr>
              <a:t/>
            </a:r>
            <a:br>
              <a:rPr lang="en-GB" sz="4800" dirty="0" smtClean="0">
                <a:solidFill>
                  <a:srgbClr val="C00000"/>
                </a:solidFill>
                <a:cs typeface="Stencil Std"/>
              </a:rPr>
            </a:br>
            <a:r>
              <a:rPr lang="en-GB" sz="4800" dirty="0" smtClean="0">
                <a:solidFill>
                  <a:srgbClr val="C00000"/>
                </a:solidFill>
                <a:cs typeface="Stencil Std"/>
              </a:rPr>
              <a:t>Royal Belgian Hockey Association</a:t>
            </a:r>
            <a:br>
              <a:rPr lang="en-GB" sz="4800" dirty="0" smtClean="0">
                <a:solidFill>
                  <a:srgbClr val="C00000"/>
                </a:solidFill>
                <a:cs typeface="Stencil Std"/>
              </a:rPr>
            </a:br>
            <a:r>
              <a:rPr lang="en-GB" sz="4800" dirty="0" smtClean="0">
                <a:solidFill>
                  <a:srgbClr val="C00000"/>
                </a:solidFill>
                <a:cs typeface="Stencil Std"/>
              </a:rPr>
              <a:t/>
            </a:r>
            <a:br>
              <a:rPr lang="en-GB" sz="4800" dirty="0" smtClean="0">
                <a:solidFill>
                  <a:srgbClr val="C00000"/>
                </a:solidFill>
                <a:cs typeface="Stencil Std"/>
              </a:rPr>
            </a:br>
            <a:r>
              <a:rPr lang="en-GB" sz="4800" dirty="0">
                <a:solidFill>
                  <a:srgbClr val="C00000"/>
                </a:solidFill>
                <a:cs typeface="Stencil Std"/>
              </a:rPr>
              <a:t/>
            </a:r>
            <a:br>
              <a:rPr lang="en-GB" sz="4800" dirty="0">
                <a:solidFill>
                  <a:srgbClr val="C00000"/>
                </a:solidFill>
                <a:cs typeface="Stencil Std"/>
              </a:rPr>
            </a:br>
            <a:r>
              <a:rPr lang="en-GB" sz="4800" dirty="0" smtClean="0">
                <a:solidFill>
                  <a:srgbClr val="C00000"/>
                </a:solidFill>
                <a:cs typeface="Stencil Std"/>
              </a:rPr>
              <a:t/>
            </a:r>
            <a:br>
              <a:rPr lang="en-GB" sz="4800" dirty="0" smtClean="0">
                <a:solidFill>
                  <a:srgbClr val="C00000"/>
                </a:solidFill>
                <a:cs typeface="Stencil Std"/>
              </a:rPr>
            </a:br>
            <a:r>
              <a:rPr lang="en-GB" sz="4800" dirty="0">
                <a:solidFill>
                  <a:srgbClr val="C00000"/>
                </a:solidFill>
                <a:cs typeface="Stencil Std"/>
              </a:rPr>
              <a:t/>
            </a:r>
            <a:br>
              <a:rPr lang="en-GB" sz="4800" dirty="0">
                <a:solidFill>
                  <a:srgbClr val="C00000"/>
                </a:solidFill>
                <a:cs typeface="Stencil Std"/>
              </a:rPr>
            </a:br>
            <a:r>
              <a:rPr lang="en-GB" sz="4800" dirty="0" smtClean="0">
                <a:solidFill>
                  <a:srgbClr val="C00000"/>
                </a:solidFill>
                <a:cs typeface="Stencil Std"/>
              </a:rPr>
              <a:t/>
            </a:r>
            <a:br>
              <a:rPr lang="en-GB" sz="4800" dirty="0" smtClean="0">
                <a:solidFill>
                  <a:srgbClr val="C00000"/>
                </a:solidFill>
                <a:cs typeface="Stencil Std"/>
              </a:rPr>
            </a:br>
            <a:r>
              <a:rPr lang="en-GB" sz="4800" dirty="0" smtClean="0">
                <a:solidFill>
                  <a:srgbClr val="C00000"/>
                </a:solidFill>
                <a:cs typeface="Stencil Std"/>
              </a:rPr>
              <a:t/>
            </a:r>
            <a:br>
              <a:rPr lang="en-GB" sz="4800" dirty="0" smtClean="0">
                <a:solidFill>
                  <a:srgbClr val="C00000"/>
                </a:solidFill>
                <a:cs typeface="Stencil Std"/>
              </a:rPr>
            </a:br>
            <a:r>
              <a:rPr lang="en-GB" sz="4800" dirty="0" smtClean="0">
                <a:solidFill>
                  <a:srgbClr val="C00000"/>
                </a:solidFill>
                <a:cs typeface="Stencil Std"/>
              </a:rPr>
              <a:t>Basic Field Hockey Rules</a:t>
            </a:r>
            <a:r>
              <a:rPr lang="en-GB" sz="4800" dirty="0">
                <a:solidFill>
                  <a:srgbClr val="C00000"/>
                </a:solidFill>
                <a:cs typeface="Stencil Std"/>
              </a:rPr>
              <a:t/>
            </a:r>
            <a:br>
              <a:rPr lang="en-GB" sz="4800" dirty="0">
                <a:solidFill>
                  <a:srgbClr val="C00000"/>
                </a:solidFill>
                <a:cs typeface="Stencil Std"/>
              </a:rPr>
            </a:br>
            <a:r>
              <a:rPr lang="en-GB" sz="4800" dirty="0" smtClean="0">
                <a:solidFill>
                  <a:srgbClr val="C00000"/>
                </a:solidFill>
                <a:cs typeface="Stencil Std"/>
              </a:rPr>
              <a:t/>
            </a:r>
            <a:br>
              <a:rPr lang="en-GB" sz="4800" dirty="0" smtClean="0">
                <a:solidFill>
                  <a:srgbClr val="C00000"/>
                </a:solidFill>
                <a:cs typeface="Stencil Std"/>
              </a:rPr>
            </a:br>
            <a:endParaRPr lang="nl-BE" sz="4800" b="0" dirty="0">
              <a:solidFill>
                <a:srgbClr val="C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880" y="1922157"/>
            <a:ext cx="5733333" cy="32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83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4088" y="1228004"/>
            <a:ext cx="8742311" cy="5350042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2600" dirty="0" smtClean="0">
                <a:solidFill>
                  <a:srgbClr val="023B6E"/>
                </a:solidFill>
              </a:rPr>
              <a:t>U7 – U8		2 x 20’ 	1/8 veld	4 spelers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2600" dirty="0" smtClean="0">
                <a:solidFill>
                  <a:srgbClr val="023B6E"/>
                </a:solidFill>
              </a:rPr>
              <a:t>U9</a:t>
            </a:r>
            <a:r>
              <a:rPr lang="nl-NL" sz="2600" dirty="0">
                <a:solidFill>
                  <a:srgbClr val="023B6E"/>
                </a:solidFill>
              </a:rPr>
              <a:t>		2 </a:t>
            </a:r>
            <a:r>
              <a:rPr lang="nl-NL" sz="2600" dirty="0">
                <a:solidFill>
                  <a:srgbClr val="023B6E"/>
                </a:solidFill>
              </a:rPr>
              <a:t>x 20</a:t>
            </a:r>
            <a:r>
              <a:rPr lang="nl-NL" sz="2600" dirty="0">
                <a:solidFill>
                  <a:srgbClr val="023B6E"/>
                </a:solidFill>
              </a:rPr>
              <a:t>’	</a:t>
            </a:r>
            <a:r>
              <a:rPr lang="nl-NL" sz="2600" dirty="0" smtClean="0">
                <a:solidFill>
                  <a:srgbClr val="023B6E"/>
                </a:solidFill>
              </a:rPr>
              <a:t>	1/4 </a:t>
            </a:r>
            <a:r>
              <a:rPr lang="nl-NL" sz="2600" dirty="0">
                <a:solidFill>
                  <a:srgbClr val="023B6E"/>
                </a:solidFill>
              </a:rPr>
              <a:t>veld	6 </a:t>
            </a:r>
            <a:r>
              <a:rPr lang="nl-NL" sz="2600" dirty="0">
                <a:solidFill>
                  <a:srgbClr val="023B6E"/>
                </a:solidFill>
              </a:rPr>
              <a:t>spelers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2600" dirty="0">
                <a:solidFill>
                  <a:srgbClr val="023B6E"/>
                </a:solidFill>
              </a:rPr>
              <a:t>U10 tem U12	2 </a:t>
            </a:r>
            <a:r>
              <a:rPr lang="nl-NL" sz="2600" dirty="0">
                <a:solidFill>
                  <a:srgbClr val="023B6E"/>
                </a:solidFill>
              </a:rPr>
              <a:t>x 25</a:t>
            </a:r>
            <a:r>
              <a:rPr lang="nl-NL" sz="2600" dirty="0">
                <a:solidFill>
                  <a:srgbClr val="023B6E"/>
                </a:solidFill>
              </a:rPr>
              <a:t>’	</a:t>
            </a:r>
            <a:r>
              <a:rPr lang="nl-NL" sz="2600" dirty="0" smtClean="0">
                <a:solidFill>
                  <a:srgbClr val="023B6E"/>
                </a:solidFill>
              </a:rPr>
              <a:t>	1/2 </a:t>
            </a:r>
            <a:r>
              <a:rPr lang="nl-NL" sz="2600" dirty="0">
                <a:solidFill>
                  <a:srgbClr val="023B6E"/>
                </a:solidFill>
              </a:rPr>
              <a:t>veld	8 </a:t>
            </a:r>
            <a:r>
              <a:rPr lang="nl-NL" sz="2600" dirty="0">
                <a:solidFill>
                  <a:srgbClr val="023B6E"/>
                </a:solidFill>
              </a:rPr>
              <a:t>spelers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2600" dirty="0">
                <a:solidFill>
                  <a:srgbClr val="023B6E"/>
                </a:solidFill>
              </a:rPr>
              <a:t>U14		</a:t>
            </a:r>
            <a:r>
              <a:rPr lang="nl-NL" sz="2600" dirty="0" smtClean="0">
                <a:solidFill>
                  <a:srgbClr val="023B6E"/>
                </a:solidFill>
              </a:rPr>
              <a:t>2 </a:t>
            </a:r>
            <a:r>
              <a:rPr lang="nl-NL" sz="2600" dirty="0">
                <a:solidFill>
                  <a:srgbClr val="023B6E"/>
                </a:solidFill>
              </a:rPr>
              <a:t>x 30’		</a:t>
            </a:r>
            <a:r>
              <a:rPr lang="nl-NL" sz="2600" dirty="0" smtClean="0">
                <a:solidFill>
                  <a:srgbClr val="023B6E"/>
                </a:solidFill>
              </a:rPr>
              <a:t>	</a:t>
            </a:r>
            <a:r>
              <a:rPr lang="nl-NL" sz="2600" dirty="0">
                <a:solidFill>
                  <a:srgbClr val="023B6E"/>
                </a:solidFill>
              </a:rPr>
              <a:t>	11 spelers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2600" dirty="0">
                <a:solidFill>
                  <a:srgbClr val="023B6E"/>
                </a:solidFill>
              </a:rPr>
              <a:t>U16 tem </a:t>
            </a:r>
            <a:r>
              <a:rPr lang="nl-NL" sz="2600" dirty="0">
                <a:solidFill>
                  <a:srgbClr val="023B6E"/>
                </a:solidFill>
              </a:rPr>
              <a:t>U19	2 x </a:t>
            </a:r>
            <a:r>
              <a:rPr lang="nl-NL" sz="2600" dirty="0">
                <a:solidFill>
                  <a:srgbClr val="023B6E"/>
                </a:solidFill>
              </a:rPr>
              <a:t>35’</a:t>
            </a:r>
            <a:r>
              <a:rPr lang="nl-NL" sz="2600" dirty="0">
                <a:solidFill>
                  <a:srgbClr val="023B6E"/>
                </a:solidFill>
              </a:rPr>
              <a:t>		</a:t>
            </a:r>
            <a:r>
              <a:rPr lang="nl-NL" sz="2600" dirty="0" smtClean="0">
                <a:solidFill>
                  <a:srgbClr val="023B6E"/>
                </a:solidFill>
              </a:rPr>
              <a:t>	</a:t>
            </a:r>
            <a:r>
              <a:rPr lang="nl-NL" sz="2600" dirty="0">
                <a:solidFill>
                  <a:srgbClr val="023B6E"/>
                </a:solidFill>
              </a:rPr>
              <a:t>	11 spelers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2600" dirty="0">
                <a:solidFill>
                  <a:srgbClr val="023B6E"/>
                </a:solidFill>
              </a:rPr>
              <a:t>DAMES	</a:t>
            </a:r>
            <a:r>
              <a:rPr lang="nl-NL" sz="2600" dirty="0">
                <a:solidFill>
                  <a:srgbClr val="023B6E"/>
                </a:solidFill>
              </a:rPr>
              <a:t>	2 x </a:t>
            </a:r>
            <a:r>
              <a:rPr lang="nl-NL" sz="2600" dirty="0">
                <a:solidFill>
                  <a:srgbClr val="023B6E"/>
                </a:solidFill>
              </a:rPr>
              <a:t>35’</a:t>
            </a:r>
            <a:r>
              <a:rPr lang="nl-NL" sz="2600" dirty="0">
                <a:solidFill>
                  <a:srgbClr val="023B6E"/>
                </a:solidFill>
              </a:rPr>
              <a:t>		</a:t>
            </a:r>
            <a:r>
              <a:rPr lang="nl-NL" sz="2600" dirty="0" smtClean="0">
                <a:solidFill>
                  <a:srgbClr val="023B6E"/>
                </a:solidFill>
              </a:rPr>
              <a:t>	</a:t>
            </a:r>
            <a:r>
              <a:rPr lang="nl-NL" sz="2600" dirty="0">
                <a:solidFill>
                  <a:srgbClr val="023B6E"/>
                </a:solidFill>
              </a:rPr>
              <a:t>	11 </a:t>
            </a:r>
            <a:r>
              <a:rPr lang="nl-NL" sz="2600" dirty="0">
                <a:solidFill>
                  <a:srgbClr val="023B6E"/>
                </a:solidFill>
              </a:rPr>
              <a:t>spelers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2600" dirty="0">
                <a:solidFill>
                  <a:srgbClr val="023B6E"/>
                </a:solidFill>
              </a:rPr>
              <a:t>LADIES		2 </a:t>
            </a:r>
            <a:r>
              <a:rPr lang="nl-NL" sz="2600" dirty="0">
                <a:solidFill>
                  <a:srgbClr val="023B6E"/>
                </a:solidFill>
              </a:rPr>
              <a:t>x </a:t>
            </a:r>
            <a:r>
              <a:rPr lang="nl-NL" sz="2600" dirty="0">
                <a:solidFill>
                  <a:srgbClr val="023B6E"/>
                </a:solidFill>
              </a:rPr>
              <a:t>35’</a:t>
            </a:r>
            <a:r>
              <a:rPr lang="nl-NL" sz="2600" dirty="0">
                <a:solidFill>
                  <a:srgbClr val="023B6E"/>
                </a:solidFill>
              </a:rPr>
              <a:t>		</a:t>
            </a:r>
            <a:r>
              <a:rPr lang="nl-NL" sz="2600" dirty="0" smtClean="0">
                <a:solidFill>
                  <a:srgbClr val="023B6E"/>
                </a:solidFill>
              </a:rPr>
              <a:t>	</a:t>
            </a:r>
            <a:r>
              <a:rPr lang="nl-NL" sz="2600" dirty="0">
                <a:solidFill>
                  <a:srgbClr val="023B6E"/>
                </a:solidFill>
              </a:rPr>
              <a:t>	11 </a:t>
            </a:r>
            <a:r>
              <a:rPr lang="nl-NL" sz="2600" dirty="0">
                <a:solidFill>
                  <a:srgbClr val="023B6E"/>
                </a:solidFill>
              </a:rPr>
              <a:t>spelers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2600" dirty="0">
                <a:solidFill>
                  <a:srgbClr val="023B6E"/>
                </a:solidFill>
              </a:rPr>
              <a:t>GENTS	</a:t>
            </a:r>
            <a:r>
              <a:rPr lang="nl-NL" sz="2600" dirty="0">
                <a:solidFill>
                  <a:srgbClr val="023B6E"/>
                </a:solidFill>
              </a:rPr>
              <a:t>	2 x 30</a:t>
            </a:r>
            <a:r>
              <a:rPr lang="nl-NL" sz="2600" dirty="0" smtClean="0">
                <a:solidFill>
                  <a:srgbClr val="023B6E"/>
                </a:solidFill>
              </a:rPr>
              <a:t>’	</a:t>
            </a:r>
            <a:r>
              <a:rPr lang="nl-NL" sz="2600" dirty="0">
                <a:solidFill>
                  <a:srgbClr val="023B6E"/>
                </a:solidFill>
              </a:rPr>
              <a:t>	</a:t>
            </a:r>
            <a:r>
              <a:rPr lang="nl-NL" sz="2600" dirty="0">
                <a:solidFill>
                  <a:srgbClr val="023B6E"/>
                </a:solidFill>
              </a:rPr>
              <a:t>1/2 </a:t>
            </a:r>
            <a:r>
              <a:rPr lang="nl-NL" sz="2600" dirty="0" smtClean="0">
                <a:solidFill>
                  <a:srgbClr val="023B6E"/>
                </a:solidFill>
              </a:rPr>
              <a:t>veld	7 </a:t>
            </a:r>
            <a:r>
              <a:rPr lang="nl-NL" sz="2600" dirty="0">
                <a:solidFill>
                  <a:srgbClr val="023B6E"/>
                </a:solidFill>
              </a:rPr>
              <a:t>spelers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nl-NL" dirty="0"/>
          </a:p>
          <a:p>
            <a:pPr>
              <a:buFont typeface="Arial" panose="020B0604020202020204" pitchFamily="34" charset="0"/>
              <a:buChar char="•"/>
              <a:defRPr/>
            </a:pPr>
            <a:endParaRPr lang="nl-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6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Soorten wedstrijden</a:t>
            </a:r>
            <a:endParaRPr lang="nl-BE" sz="36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414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2973" y="1278336"/>
            <a:ext cx="8968735" cy="5350042"/>
          </a:xfrm>
        </p:spPr>
        <p:txBody>
          <a:bodyPr>
            <a:normAutofit lnSpcReduction="10000"/>
          </a:bodyPr>
          <a:lstStyle/>
          <a:p>
            <a:pPr marL="576000" indent="-576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altLang="nl-BE" sz="3200" b="1" dirty="0">
                <a:solidFill>
                  <a:srgbClr val="023B6E"/>
                </a:solidFill>
                <a:cs typeface="Arial" panose="020B0604020202020204" pitchFamily="34" charset="0"/>
              </a:rPr>
              <a:t>Soorten </a:t>
            </a:r>
            <a:r>
              <a:rPr lang="nl-NL" altLang="nl-BE" sz="3200" b="1" dirty="0" smtClean="0">
                <a:solidFill>
                  <a:srgbClr val="023B6E"/>
                </a:solidFill>
                <a:cs typeface="Arial" panose="020B0604020202020204" pitchFamily="34" charset="0"/>
              </a:rPr>
              <a:t>veldmarkeringen</a:t>
            </a:r>
            <a:r>
              <a:rPr lang="nl-NL" altLang="nl-BE" sz="3200" dirty="0" smtClean="0">
                <a:solidFill>
                  <a:srgbClr val="023B6E"/>
                </a:solidFill>
                <a:cs typeface="Arial" panose="020B0604020202020204" pitchFamily="34" charset="0"/>
              </a:rPr>
              <a:t>:</a:t>
            </a:r>
            <a:endParaRPr lang="nl-NL" altLang="nl-BE" sz="3200" dirty="0" smtClean="0">
              <a:solidFill>
                <a:srgbClr val="023B6E"/>
              </a:solidFill>
              <a:cs typeface="Arial" panose="020B0604020202020204" pitchFamily="34" charset="0"/>
            </a:endParaRPr>
          </a:p>
          <a:p>
            <a:pPr marL="1044000" lvl="1">
              <a:spcBef>
                <a:spcPts val="0"/>
              </a:spcBef>
              <a:spcAft>
                <a:spcPts val="300"/>
              </a:spcAft>
            </a:pPr>
            <a:r>
              <a:rPr lang="nl-NL" altLang="nl-BE" dirty="0" smtClean="0">
                <a:solidFill>
                  <a:srgbClr val="023B6E"/>
                </a:solidFill>
                <a:cs typeface="Arial" panose="020B0604020202020204" pitchFamily="34" charset="0"/>
              </a:rPr>
              <a:t>Zijlijn </a:t>
            </a:r>
            <a:r>
              <a:rPr lang="nl-NL" altLang="nl-BE" dirty="0" smtClean="0">
                <a:solidFill>
                  <a:srgbClr val="023B6E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nl-NL" altLang="nl-BE" dirty="0" smtClean="0">
                <a:solidFill>
                  <a:srgbClr val="023B6E"/>
                </a:solidFill>
                <a:cs typeface="Arial" panose="020B0604020202020204" pitchFamily="34" charset="0"/>
              </a:rPr>
              <a:t>De </a:t>
            </a:r>
            <a:r>
              <a:rPr lang="nl-NL" altLang="nl-BE" dirty="0">
                <a:solidFill>
                  <a:srgbClr val="023B6E"/>
                </a:solidFill>
                <a:cs typeface="Arial" panose="020B0604020202020204" pitchFamily="34" charset="0"/>
              </a:rPr>
              <a:t>lange grenslijnen van het </a:t>
            </a:r>
            <a:r>
              <a:rPr lang="nl-NL" altLang="nl-BE" dirty="0" smtClean="0">
                <a:solidFill>
                  <a:srgbClr val="023B6E"/>
                </a:solidFill>
                <a:cs typeface="Arial" panose="020B0604020202020204" pitchFamily="34" charset="0"/>
              </a:rPr>
              <a:t>speelveld</a:t>
            </a:r>
          </a:p>
          <a:p>
            <a:pPr marL="1044000" lvl="1">
              <a:spcBef>
                <a:spcPts val="0"/>
              </a:spcBef>
              <a:spcAft>
                <a:spcPts val="300"/>
              </a:spcAft>
            </a:pPr>
            <a:r>
              <a:rPr lang="nl-NL" altLang="nl-BE" dirty="0" smtClean="0">
                <a:solidFill>
                  <a:srgbClr val="023B6E"/>
                </a:solidFill>
                <a:cs typeface="Arial" panose="020B0604020202020204" pitchFamily="34" charset="0"/>
              </a:rPr>
              <a:t>Achterlijn </a:t>
            </a:r>
            <a:r>
              <a:rPr lang="nl-NL" altLang="nl-BE" dirty="0" smtClean="0">
                <a:solidFill>
                  <a:srgbClr val="023B6E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nl-NL" altLang="nl-BE" dirty="0" smtClean="0">
                <a:solidFill>
                  <a:srgbClr val="023B6E"/>
                </a:solidFill>
                <a:cs typeface="Arial" panose="020B0604020202020204" pitchFamily="34" charset="0"/>
              </a:rPr>
              <a:t>De </a:t>
            </a:r>
            <a:r>
              <a:rPr lang="nl-NL" altLang="nl-BE" dirty="0">
                <a:solidFill>
                  <a:srgbClr val="023B6E"/>
                </a:solidFill>
                <a:cs typeface="Arial" panose="020B0604020202020204" pitchFamily="34" charset="0"/>
              </a:rPr>
              <a:t>korte grenslijnen van het </a:t>
            </a:r>
            <a:r>
              <a:rPr lang="nl-NL" altLang="nl-BE" dirty="0" smtClean="0">
                <a:solidFill>
                  <a:srgbClr val="023B6E"/>
                </a:solidFill>
                <a:cs typeface="Arial" panose="020B0604020202020204" pitchFamily="34" charset="0"/>
              </a:rPr>
              <a:t>speelveld</a:t>
            </a:r>
          </a:p>
          <a:p>
            <a:pPr marL="1044000" lvl="1">
              <a:spcBef>
                <a:spcPts val="0"/>
              </a:spcBef>
              <a:spcAft>
                <a:spcPts val="300"/>
              </a:spcAft>
            </a:pPr>
            <a:r>
              <a:rPr lang="nl-NL" altLang="nl-BE" dirty="0" smtClean="0">
                <a:solidFill>
                  <a:srgbClr val="023B6E"/>
                </a:solidFill>
                <a:cs typeface="Arial" panose="020B0604020202020204" pitchFamily="34" charset="0"/>
              </a:rPr>
              <a:t>Doellijn </a:t>
            </a:r>
            <a:r>
              <a:rPr lang="nl-NL" altLang="nl-BE" dirty="0" smtClean="0">
                <a:solidFill>
                  <a:srgbClr val="023B6E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nl-NL" altLang="nl-BE" dirty="0" smtClean="0">
                <a:solidFill>
                  <a:srgbClr val="023B6E"/>
                </a:solidFill>
                <a:cs typeface="Arial" panose="020B0604020202020204" pitchFamily="34" charset="0"/>
              </a:rPr>
              <a:t>De </a:t>
            </a:r>
            <a:r>
              <a:rPr lang="nl-NL" altLang="nl-BE" dirty="0">
                <a:solidFill>
                  <a:srgbClr val="023B6E"/>
                </a:solidFill>
                <a:cs typeface="Arial" panose="020B0604020202020204" pitchFamily="34" charset="0"/>
              </a:rPr>
              <a:t>achterlijn </a:t>
            </a:r>
            <a:r>
              <a:rPr lang="nl-NL" altLang="nl-BE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tussen</a:t>
            </a:r>
            <a:r>
              <a:rPr lang="nl-NL" altLang="nl-BE" dirty="0">
                <a:cs typeface="Arial" panose="020B0604020202020204" pitchFamily="34" charset="0"/>
              </a:rPr>
              <a:t> </a:t>
            </a:r>
            <a:r>
              <a:rPr lang="nl-NL" altLang="nl-BE" dirty="0">
                <a:solidFill>
                  <a:srgbClr val="023B6E"/>
                </a:solidFill>
                <a:cs typeface="Arial" panose="020B0604020202020204" pitchFamily="34" charset="0"/>
              </a:rPr>
              <a:t>de twee doelpalen</a:t>
            </a:r>
          </a:p>
          <a:p>
            <a:pPr marL="1044000" lvl="1">
              <a:spcBef>
                <a:spcPts val="0"/>
              </a:spcBef>
              <a:spcAft>
                <a:spcPts val="300"/>
              </a:spcAft>
            </a:pPr>
            <a:r>
              <a:rPr lang="nl-NL" altLang="nl-BE" dirty="0" smtClean="0">
                <a:solidFill>
                  <a:srgbClr val="023B6E"/>
                </a:solidFill>
                <a:cs typeface="Arial" panose="020B0604020202020204" pitchFamily="34" charset="0"/>
              </a:rPr>
              <a:t>Middenlijn </a:t>
            </a:r>
            <a:r>
              <a:rPr lang="nl-NL" altLang="nl-BE" dirty="0" smtClean="0">
                <a:solidFill>
                  <a:srgbClr val="023B6E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nl-NL" altLang="nl-BE" dirty="0" smtClean="0">
                <a:solidFill>
                  <a:srgbClr val="023B6E"/>
                </a:solidFill>
                <a:cs typeface="Arial" panose="020B0604020202020204" pitchFamily="34" charset="0"/>
              </a:rPr>
              <a:t>Lijn </a:t>
            </a:r>
            <a:r>
              <a:rPr lang="nl-NL" altLang="nl-BE" dirty="0">
                <a:solidFill>
                  <a:srgbClr val="023B6E"/>
                </a:solidFill>
                <a:cs typeface="Arial" panose="020B0604020202020204" pitchFamily="34" charset="0"/>
              </a:rPr>
              <a:t>in het midden van de lange grenslijn over de </a:t>
            </a:r>
            <a:r>
              <a:rPr lang="nl-NL" altLang="nl-BE" dirty="0" smtClean="0">
                <a:solidFill>
                  <a:srgbClr val="023B6E"/>
                </a:solidFill>
                <a:cs typeface="Arial" panose="020B0604020202020204" pitchFamily="34" charset="0"/>
              </a:rPr>
              <a:t>breedte </a:t>
            </a:r>
            <a:r>
              <a:rPr lang="nl-NL" altLang="nl-BE" dirty="0">
                <a:solidFill>
                  <a:srgbClr val="023B6E"/>
                </a:solidFill>
                <a:cs typeface="Arial" panose="020B0604020202020204" pitchFamily="34" charset="0"/>
              </a:rPr>
              <a:t>van het veld</a:t>
            </a:r>
          </a:p>
          <a:p>
            <a:pPr marL="1044000" lvl="1">
              <a:spcBef>
                <a:spcPts val="0"/>
              </a:spcBef>
              <a:spcAft>
                <a:spcPts val="300"/>
              </a:spcAft>
            </a:pPr>
            <a:r>
              <a:rPr lang="nl-NL" altLang="nl-BE" dirty="0">
                <a:solidFill>
                  <a:srgbClr val="023B6E"/>
                </a:solidFill>
                <a:cs typeface="Arial" panose="020B0604020202020204" pitchFamily="34" charset="0"/>
              </a:rPr>
              <a:t>23m </a:t>
            </a:r>
            <a:r>
              <a:rPr lang="nl-NL" altLang="nl-BE" dirty="0" smtClean="0">
                <a:solidFill>
                  <a:srgbClr val="023B6E"/>
                </a:solidFill>
                <a:cs typeface="Arial" panose="020B0604020202020204" pitchFamily="34" charset="0"/>
              </a:rPr>
              <a:t>lijn </a:t>
            </a:r>
            <a:r>
              <a:rPr lang="nl-NL" altLang="nl-BE" dirty="0" smtClean="0">
                <a:solidFill>
                  <a:srgbClr val="023B6E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nl-NL" altLang="nl-BE" dirty="0" smtClean="0">
                <a:solidFill>
                  <a:srgbClr val="023B6E"/>
                </a:solidFill>
                <a:cs typeface="Arial" panose="020B0604020202020204" pitchFamily="34" charset="0"/>
              </a:rPr>
              <a:t>De </a:t>
            </a:r>
            <a:r>
              <a:rPr lang="nl-NL" altLang="nl-BE" dirty="0">
                <a:solidFill>
                  <a:srgbClr val="023B6E"/>
                </a:solidFill>
                <a:cs typeface="Arial" panose="020B0604020202020204" pitchFamily="34" charset="0"/>
              </a:rPr>
              <a:t>lijn welke het 23m-gebeid afbakent; Dit gebied loopt vanaf de achterlijn t/m de 23m lijn</a:t>
            </a:r>
          </a:p>
          <a:p>
            <a:pPr marL="1044000" lvl="1">
              <a:spcBef>
                <a:spcPts val="0"/>
              </a:spcBef>
              <a:spcAft>
                <a:spcPts val="300"/>
              </a:spcAft>
            </a:pPr>
            <a:r>
              <a:rPr lang="nl-NL" altLang="nl-BE" dirty="0" smtClean="0">
                <a:solidFill>
                  <a:srgbClr val="023B6E"/>
                </a:solidFill>
                <a:cs typeface="Arial" panose="020B0604020202020204" pitchFamily="34" charset="0"/>
              </a:rPr>
              <a:t>Middenstip </a:t>
            </a:r>
            <a:r>
              <a:rPr lang="nl-NL" altLang="nl-BE" dirty="0" smtClean="0">
                <a:solidFill>
                  <a:srgbClr val="023B6E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nl-NL" altLang="nl-BE" dirty="0" smtClean="0">
                <a:solidFill>
                  <a:srgbClr val="023B6E"/>
                </a:solidFill>
                <a:cs typeface="Arial" panose="020B0604020202020204" pitchFamily="34" charset="0"/>
              </a:rPr>
              <a:t>Het </a:t>
            </a:r>
            <a:r>
              <a:rPr lang="nl-NL" altLang="nl-BE" dirty="0">
                <a:solidFill>
                  <a:srgbClr val="023B6E"/>
                </a:solidFill>
                <a:cs typeface="Arial" panose="020B0604020202020204" pitchFamily="34" charset="0"/>
              </a:rPr>
              <a:t>punt op het midden van de middenlijn</a:t>
            </a:r>
          </a:p>
          <a:p>
            <a:pPr marL="1044000" lvl="1">
              <a:spcBef>
                <a:spcPts val="0"/>
              </a:spcBef>
              <a:spcAft>
                <a:spcPts val="300"/>
              </a:spcAft>
            </a:pPr>
            <a:r>
              <a:rPr lang="nl-NL" altLang="nl-BE" dirty="0" smtClean="0">
                <a:solidFill>
                  <a:srgbClr val="023B6E"/>
                </a:solidFill>
                <a:cs typeface="Arial" panose="020B0604020202020204" pitchFamily="34" charset="0"/>
              </a:rPr>
              <a:t>Strokepunt </a:t>
            </a:r>
            <a:r>
              <a:rPr lang="nl-NL" altLang="nl-BE" dirty="0" smtClean="0">
                <a:solidFill>
                  <a:srgbClr val="023B6E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nl-NL" altLang="nl-BE" dirty="0" smtClean="0">
                <a:solidFill>
                  <a:srgbClr val="023B6E"/>
                </a:solidFill>
                <a:cs typeface="Arial" panose="020B0604020202020204" pitchFamily="34" charset="0"/>
              </a:rPr>
              <a:t>Punt </a:t>
            </a:r>
            <a:r>
              <a:rPr lang="nl-NL" altLang="nl-BE" dirty="0">
                <a:solidFill>
                  <a:srgbClr val="023B6E"/>
                </a:solidFill>
                <a:cs typeface="Arial" panose="020B0604020202020204" pitchFamily="34" charset="0"/>
              </a:rPr>
              <a:t>op 6.40m voor de goal, loodrecht gemeten vanaf het midden van de doellijn</a:t>
            </a:r>
          </a:p>
          <a:p>
            <a:pPr marL="576000" indent="-576000">
              <a:buFont typeface="Arial" panose="020B0604020202020204" pitchFamily="34" charset="0"/>
              <a:buChar char="•"/>
            </a:pPr>
            <a:r>
              <a:rPr lang="nl-NL" altLang="nl-BE" sz="3200" b="1" dirty="0">
                <a:solidFill>
                  <a:srgbClr val="023B6E"/>
                </a:solidFill>
                <a:cs typeface="Arial" panose="020B0604020202020204" pitchFamily="34" charset="0"/>
              </a:rPr>
              <a:t>De lijnen </a:t>
            </a:r>
            <a:r>
              <a:rPr lang="nl-NL" altLang="nl-BE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maken deel uit </a:t>
            </a:r>
            <a:r>
              <a:rPr lang="nl-NL" altLang="nl-BE" sz="3200" b="1" dirty="0">
                <a:solidFill>
                  <a:srgbClr val="023B6E"/>
                </a:solidFill>
                <a:cs typeface="Arial" panose="020B0604020202020204" pitchFamily="34" charset="0"/>
              </a:rPr>
              <a:t>van veld en cirkel</a:t>
            </a:r>
          </a:p>
          <a:p>
            <a:pPr marL="576000" indent="-576000">
              <a:buFont typeface="Arial" panose="020B0604020202020204" pitchFamily="34" charset="0"/>
              <a:buChar char="•"/>
            </a:pPr>
            <a:r>
              <a:rPr lang="nl-NL" altLang="nl-BE" sz="3200" b="1" dirty="0">
                <a:solidFill>
                  <a:srgbClr val="023B6E"/>
                </a:solidFill>
                <a:cs typeface="Arial" panose="020B0604020202020204" pitchFamily="34" charset="0"/>
              </a:rPr>
              <a:t>De goal staat </a:t>
            </a:r>
            <a:r>
              <a:rPr lang="nl-NL" altLang="nl-BE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achter de lijn </a:t>
            </a:r>
            <a:r>
              <a:rPr lang="nl-NL" altLang="nl-BE" sz="3200" b="1" dirty="0">
                <a:solidFill>
                  <a:srgbClr val="023B6E"/>
                </a:solidFill>
                <a:cs typeface="Arial" panose="020B0604020202020204" pitchFamily="34" charset="0"/>
              </a:rPr>
              <a:t>(niet op, wel tegen de lijn). </a:t>
            </a:r>
          </a:p>
          <a:p>
            <a:endParaRPr lang="nl-BE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Veldmarkering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612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Veldmarkering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3" descr="X03Pit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973" y="1174025"/>
            <a:ext cx="9122115" cy="5368834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37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0" indent="-457200"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</a:rPr>
              <a:t>Aan beide kanten van het speelveld</a:t>
            </a:r>
          </a:p>
          <a:p>
            <a:pPr marL="685800" indent="-457200"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</a:rPr>
              <a:t>Centraal ten opzichte van de achterlijn, rond het doel</a:t>
            </a:r>
          </a:p>
          <a:p>
            <a:pPr marL="685800" indent="-457200"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</a:rPr>
              <a:t>De lijnen </a:t>
            </a:r>
            <a:r>
              <a:rPr lang="nl-NL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zijn onderdeel van </a:t>
            </a:r>
            <a:r>
              <a:rPr lang="nl-NL" sz="3200" dirty="0" smtClean="0">
                <a:solidFill>
                  <a:srgbClr val="023B6E"/>
                </a:solidFill>
              </a:rPr>
              <a:t>de cirkel</a:t>
            </a:r>
          </a:p>
          <a:p>
            <a:pPr marL="685800" indent="-457200"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</a:rPr>
              <a:t>In de cirkel bevindt zich het </a:t>
            </a:r>
            <a:r>
              <a:rPr lang="nl-NL" sz="3200" dirty="0" err="1" smtClean="0">
                <a:solidFill>
                  <a:srgbClr val="023B6E"/>
                </a:solidFill>
              </a:rPr>
              <a:t>strokepunt</a:t>
            </a:r>
            <a:endParaRPr lang="nl-NL" sz="3200" dirty="0" smtClean="0">
              <a:solidFill>
                <a:srgbClr val="023B6E"/>
              </a:solidFill>
            </a:endParaRPr>
          </a:p>
          <a:p>
            <a:pPr marL="685800" indent="-457200"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</a:rPr>
              <a:t>Een goal kan slechts gescoord</a:t>
            </a:r>
            <a:br>
              <a:rPr lang="nl-NL" sz="3200" dirty="0" smtClean="0">
                <a:solidFill>
                  <a:srgbClr val="023B6E"/>
                </a:solidFill>
              </a:rPr>
            </a:br>
            <a:r>
              <a:rPr lang="nl-NL" sz="3200" dirty="0" smtClean="0">
                <a:solidFill>
                  <a:srgbClr val="023B6E"/>
                </a:solidFill>
              </a:rPr>
              <a:t>worden als de bal in de </a:t>
            </a:r>
            <a:br>
              <a:rPr lang="nl-NL" sz="3200" dirty="0" smtClean="0">
                <a:solidFill>
                  <a:srgbClr val="023B6E"/>
                </a:solidFill>
              </a:rPr>
            </a:br>
            <a:r>
              <a:rPr lang="nl-NL" sz="3200" dirty="0" smtClean="0">
                <a:solidFill>
                  <a:srgbClr val="023B6E"/>
                </a:solidFill>
              </a:rPr>
              <a:t>cirkel door een aanvaller</a:t>
            </a:r>
            <a:br>
              <a:rPr lang="nl-NL" sz="3200" dirty="0" smtClean="0">
                <a:solidFill>
                  <a:srgbClr val="023B6E"/>
                </a:solidFill>
              </a:rPr>
            </a:br>
            <a:r>
              <a:rPr lang="nl-NL" sz="3200" dirty="0" smtClean="0">
                <a:solidFill>
                  <a:srgbClr val="023B6E"/>
                </a:solidFill>
              </a:rPr>
              <a:t>wordt aangeraakt</a:t>
            </a:r>
          </a:p>
          <a:p>
            <a:endParaRPr lang="nl-B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53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De</a:t>
            </a:r>
            <a:r>
              <a:rPr lang="en-GB" dirty="0" smtClean="0"/>
              <a:t> </a:t>
            </a:r>
            <a:r>
              <a:rPr lang="en-GB" sz="5300" i="1" dirty="0" err="1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Cirkel</a:t>
            </a:r>
            <a:endParaRPr lang="nl-BE" sz="53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Picture 3" descr="X033Circ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717"/>
          <a:stretch/>
        </p:blipFill>
        <p:spPr bwMode="auto">
          <a:xfrm>
            <a:off x="7832301" y="3814945"/>
            <a:ext cx="4175215" cy="2967038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0934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0000" indent="-3600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b="1" dirty="0">
                <a:solidFill>
                  <a:srgbClr val="023B6E"/>
                </a:solidFill>
              </a:rPr>
              <a:t>Hockey wordt gespeeld met 2 </a:t>
            </a:r>
            <a:r>
              <a:rPr lang="nl-NL" sz="3200" b="1" dirty="0" smtClean="0">
                <a:solidFill>
                  <a:srgbClr val="023B6E"/>
                </a:solidFill>
              </a:rPr>
              <a:t>teams</a:t>
            </a:r>
          </a:p>
          <a:p>
            <a:pPr lvl="1">
              <a:spcBef>
                <a:spcPts val="1200"/>
              </a:spcBef>
              <a:defRPr/>
            </a:pPr>
            <a:r>
              <a:rPr lang="nl-NL" sz="2600" dirty="0" smtClean="0">
                <a:solidFill>
                  <a:srgbClr val="023B6E"/>
                </a:solidFill>
              </a:rPr>
              <a:t>Elke </a:t>
            </a:r>
            <a:r>
              <a:rPr lang="nl-NL" sz="2600" dirty="0">
                <a:solidFill>
                  <a:srgbClr val="023B6E"/>
                </a:solidFill>
              </a:rPr>
              <a:t>team bestaat uit spelers en </a:t>
            </a:r>
            <a:r>
              <a:rPr lang="nl-NL" sz="2600" dirty="0" smtClean="0">
                <a:solidFill>
                  <a:srgbClr val="023B6E"/>
                </a:solidFill>
              </a:rPr>
              <a:t>begeleiding:</a:t>
            </a:r>
          </a:p>
          <a:p>
            <a:pPr lvl="3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nl-NL" dirty="0">
                <a:solidFill>
                  <a:srgbClr val="023B6E"/>
                </a:solidFill>
              </a:rPr>
              <a:t>Veldspelers (of spelers genaamd)</a:t>
            </a:r>
          </a:p>
          <a:p>
            <a:pPr lvl="3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nl-NL" dirty="0">
                <a:solidFill>
                  <a:srgbClr val="023B6E"/>
                </a:solidFill>
              </a:rPr>
              <a:t>Doelverdedigers </a:t>
            </a:r>
            <a:r>
              <a:rPr lang="nl-NL" dirty="0" smtClean="0">
                <a:solidFill>
                  <a:srgbClr val="023B6E"/>
                </a:solidFill>
              </a:rPr>
              <a:t>of veldspeler </a:t>
            </a:r>
            <a:r>
              <a:rPr lang="nl-NL" dirty="0">
                <a:solidFill>
                  <a:srgbClr val="023B6E"/>
                </a:solidFill>
              </a:rPr>
              <a:t>met de rechten van een doelverdediger (vliegende keeper)</a:t>
            </a:r>
          </a:p>
          <a:p>
            <a:pPr lvl="3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nl-NL" dirty="0">
                <a:solidFill>
                  <a:srgbClr val="023B6E"/>
                </a:solidFill>
              </a:rPr>
              <a:t>Team begeleiding (Coach, Kiné etc)</a:t>
            </a:r>
          </a:p>
          <a:p>
            <a:pPr marL="457200" lvl="2" indent="-457200">
              <a:spcBef>
                <a:spcPts val="1200"/>
              </a:spcBef>
              <a:defRPr/>
            </a:pPr>
            <a:r>
              <a:rPr lang="nl-NL" sz="3200" b="1" dirty="0" smtClean="0">
                <a:solidFill>
                  <a:srgbClr val="023B6E"/>
                </a:solidFill>
              </a:rPr>
              <a:t>11 </a:t>
            </a:r>
            <a:r>
              <a:rPr lang="nl-NL" sz="3200" b="1" dirty="0">
                <a:solidFill>
                  <a:srgbClr val="023B6E"/>
                </a:solidFill>
              </a:rPr>
              <a:t>spelers per team staan op het veld bij aanvang van de wedstrijd (Minimum 7 spelers om wedstrijd te mogen aanvangen)</a:t>
            </a:r>
          </a:p>
          <a:p>
            <a:pPr marL="457200" lvl="2" indent="-457200">
              <a:spcBef>
                <a:spcPts val="1200"/>
              </a:spcBef>
              <a:defRPr/>
            </a:pPr>
            <a:r>
              <a:rPr lang="nl-NL" sz="3200" b="1" dirty="0">
                <a:solidFill>
                  <a:srgbClr val="023B6E"/>
                </a:solidFill>
              </a:rPr>
              <a:t>Een team bestaat uit maximaal 16 spelers </a:t>
            </a:r>
          </a:p>
          <a:p>
            <a:endParaRPr lang="nl-B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Team samenstelling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473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2973" y="1234440"/>
            <a:ext cx="8833751" cy="488061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nl-NL" dirty="0" smtClean="0">
              <a:solidFill>
                <a:srgbClr val="023B6E"/>
              </a:solidFill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dirty="0" smtClean="0">
                <a:solidFill>
                  <a:srgbClr val="023B6E"/>
                </a:solidFill>
              </a:rPr>
              <a:t>Een </a:t>
            </a:r>
            <a:r>
              <a:rPr lang="nl-NL" dirty="0">
                <a:solidFill>
                  <a:srgbClr val="023B6E"/>
                </a:solidFill>
              </a:rPr>
              <a:t>van de spelers (of keeper) is aanvoerder van het team.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dirty="0">
                <a:solidFill>
                  <a:srgbClr val="023B6E"/>
                </a:solidFill>
              </a:rPr>
              <a:t>De aanvoerder van team is verantwoordelijk voor het gedrag van het team (en teambegeleiding)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dirty="0">
                <a:solidFill>
                  <a:srgbClr val="023B6E"/>
                </a:solidFill>
              </a:rPr>
              <a:t>Spelers dragen altijd een </a:t>
            </a:r>
            <a:r>
              <a:rPr lang="nl-NL" i="1" dirty="0">
                <a:solidFill>
                  <a:srgbClr val="023B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uniform tenue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dirty="0">
                <a:solidFill>
                  <a:srgbClr val="023B6E"/>
                </a:solidFill>
              </a:rPr>
              <a:t>Spelers is aangeraden geen voorwerpen te dragen welke gevaarlijk zijn voor anders spelers en zichzelf (horloges, ringen, oorbellen…..)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dirty="0">
                <a:solidFill>
                  <a:srgbClr val="023B6E"/>
                </a:solidFill>
              </a:rPr>
              <a:t>Spelers dragen </a:t>
            </a:r>
            <a:r>
              <a:rPr lang="nl-NL" b="1" u="sng" dirty="0" smtClean="0">
                <a:solidFill>
                  <a:srgbClr val="023B6E"/>
                </a:solidFill>
              </a:rPr>
              <a:t>verplicht</a:t>
            </a:r>
            <a:r>
              <a:rPr lang="nl-NL" dirty="0" smtClean="0">
                <a:solidFill>
                  <a:srgbClr val="023B6E"/>
                </a:solidFill>
              </a:rPr>
              <a:t> </a:t>
            </a:r>
            <a:r>
              <a:rPr lang="nl-NL" dirty="0" smtClean="0">
                <a:solidFill>
                  <a:srgbClr val="023B6E"/>
                </a:solidFill>
              </a:rPr>
              <a:t>scheenbescherming en BIT</a:t>
            </a:r>
            <a:endParaRPr lang="nl-NL" dirty="0">
              <a:solidFill>
                <a:srgbClr val="023B6E"/>
              </a:solidFill>
            </a:endParaRPr>
          </a:p>
          <a:p>
            <a:pPr>
              <a:spcBef>
                <a:spcPts val="1200"/>
              </a:spcBef>
            </a:pPr>
            <a:endParaRPr lang="nl-B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800" i="1" dirty="0" err="1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Spelers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149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2973" y="1285154"/>
            <a:ext cx="9504187" cy="5350042"/>
          </a:xfrm>
        </p:spPr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nl-NL" dirty="0" smtClean="0"/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dirty="0" smtClean="0">
                <a:solidFill>
                  <a:srgbClr val="023B6E"/>
                </a:solidFill>
              </a:rPr>
              <a:t>Het </a:t>
            </a:r>
            <a:r>
              <a:rPr lang="nl-NL" dirty="0">
                <a:solidFill>
                  <a:srgbClr val="023B6E"/>
                </a:solidFill>
              </a:rPr>
              <a:t>dragen van handschoenen is toegestaan mits deze de natuurlijke omvang van de hand niet aanmerkelijk vergroten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dirty="0">
                <a:solidFill>
                  <a:srgbClr val="023B6E"/>
                </a:solidFill>
              </a:rPr>
              <a:t>Spelers mogen geen gezichtsbescherming dragen over het hele veld (behoudens medisch voorschrift)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dirty="0">
                <a:solidFill>
                  <a:srgbClr val="023B6E"/>
                </a:solidFill>
              </a:rPr>
              <a:t>Bij het spelen van een wedstrijd tegen een team met gelijke kleuren (shirt /sokken) </a:t>
            </a:r>
            <a:r>
              <a:rPr lang="nl-NL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wisselt</a:t>
            </a:r>
            <a:r>
              <a:rPr lang="nl-NL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NL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thuisploeg</a:t>
            </a:r>
            <a:r>
              <a:rPr lang="nl-NL" dirty="0"/>
              <a:t> </a:t>
            </a:r>
            <a:r>
              <a:rPr lang="nl-NL" dirty="0">
                <a:solidFill>
                  <a:srgbClr val="023B6E"/>
                </a:solidFill>
              </a:rPr>
              <a:t>van kleur (</a:t>
            </a:r>
            <a:r>
              <a:rPr lang="nl-NL" b="1" dirty="0">
                <a:solidFill>
                  <a:srgbClr val="023B6E"/>
                </a:solidFill>
              </a:rPr>
              <a:t>shirt en sokken</a:t>
            </a:r>
            <a:r>
              <a:rPr lang="nl-NL" dirty="0">
                <a:solidFill>
                  <a:srgbClr val="023B6E"/>
                </a:solidFill>
              </a:rPr>
              <a:t>)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nl-B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800" i="1" dirty="0" err="1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Spelers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0026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2973" y="1262294"/>
            <a:ext cx="9941793" cy="5350042"/>
          </a:xfrm>
        </p:spPr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</a:rPr>
              <a:t>Vaste keeper of vliegende keeper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</a:rPr>
              <a:t>Vaste keeper: volledige uitrusting! (Legguards, kickers, schelp etc)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</a:rPr>
              <a:t>Vliegende keeper: Verplicht helm bij PC/stroke</a:t>
            </a:r>
            <a:endParaRPr lang="nl-NL" altLang="nl-BE" sz="3200" dirty="0">
              <a:solidFill>
                <a:srgbClr val="023B6E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</a:rPr>
              <a:t>Keeper is enige speler die de bal opzettelijk mag spelen met het lichaam om een</a:t>
            </a:r>
            <a:r>
              <a:rPr lang="nl-NL" altLang="nl-BE" sz="3200" dirty="0"/>
              <a:t> </a:t>
            </a:r>
            <a:r>
              <a:rPr lang="nl-NL" altLang="nl-BE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doelpoging te voorkomen</a:t>
            </a:r>
            <a:r>
              <a:rPr lang="nl-NL" altLang="nl-BE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</a:rPr>
              <a:t>Vliegende keeper in de </a:t>
            </a:r>
            <a:r>
              <a:rPr lang="nl-NL" altLang="nl-BE" sz="3200" dirty="0" smtClean="0">
                <a:solidFill>
                  <a:srgbClr val="023B6E"/>
                </a:solidFill>
              </a:rPr>
              <a:t>cirkel de </a:t>
            </a:r>
            <a:r>
              <a:rPr lang="nl-NL" altLang="nl-BE" sz="3200" dirty="0">
                <a:solidFill>
                  <a:srgbClr val="023B6E"/>
                </a:solidFill>
              </a:rPr>
              <a:t>bal tegenhouden met lichaamsdeel = </a:t>
            </a:r>
            <a:r>
              <a:rPr lang="nl-NL" altLang="nl-BE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Doorspelen -&gt; </a:t>
            </a:r>
            <a:r>
              <a:rPr lang="nl-NL" altLang="nl-BE" sz="3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keeperrechten</a:t>
            </a:r>
            <a:endParaRPr lang="nl-NL" altLang="nl-BE" sz="3200" i="1" dirty="0">
              <a:solidFill>
                <a:srgbClr val="C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Keeper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79460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2973" y="1262294"/>
            <a:ext cx="10129027" cy="5350042"/>
          </a:xfrm>
        </p:spPr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nl-NL" altLang="nl-BE" sz="3200" dirty="0" smtClean="0"/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 smtClean="0">
                <a:solidFill>
                  <a:srgbClr val="023B6E"/>
                </a:solidFill>
              </a:rPr>
              <a:t>Er </a:t>
            </a:r>
            <a:r>
              <a:rPr lang="nl-NL" altLang="nl-BE" sz="3200" dirty="0">
                <a:solidFill>
                  <a:srgbClr val="023B6E"/>
                </a:solidFill>
              </a:rPr>
              <a:t>is nooit sprake van gevaarlijk spel op de keeper MET DE BAL. </a:t>
            </a:r>
            <a:br>
              <a:rPr lang="nl-NL" altLang="nl-BE" sz="3200" dirty="0">
                <a:solidFill>
                  <a:srgbClr val="023B6E"/>
                </a:solidFill>
              </a:rPr>
            </a:br>
            <a:r>
              <a:rPr lang="nl-NL" altLang="nl-BE" sz="3200" dirty="0">
                <a:solidFill>
                  <a:srgbClr val="023B6E"/>
                </a:solidFill>
              </a:rPr>
              <a:t>(met de stick bijvoorbeeld </a:t>
            </a:r>
            <a:r>
              <a:rPr lang="nl-NL" altLang="nl-BE" sz="3200" dirty="0">
                <a:solidFill>
                  <a:srgbClr val="C00000"/>
                </a:solidFill>
              </a:rPr>
              <a:t>ALTIJD</a:t>
            </a:r>
            <a:r>
              <a:rPr lang="nl-NL" altLang="nl-BE" sz="3200" dirty="0"/>
              <a:t> </a:t>
            </a:r>
            <a:r>
              <a:rPr lang="nl-NL" altLang="nl-BE" sz="3200" dirty="0">
                <a:solidFill>
                  <a:srgbClr val="023B6E"/>
                </a:solidFill>
              </a:rPr>
              <a:t>gevaarlijk spel)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</a:rPr>
              <a:t>Indien buiten de cirkel -&gt; = </a:t>
            </a:r>
            <a:r>
              <a:rPr lang="nl-NL" altLang="nl-BE" sz="3200" i="1" dirty="0">
                <a:solidFill>
                  <a:srgbClr val="C00000"/>
                </a:solidFill>
              </a:rPr>
              <a:t>speler</a:t>
            </a:r>
            <a:r>
              <a:rPr lang="nl-NL" altLang="nl-BE" sz="3200" dirty="0">
                <a:solidFill>
                  <a:srgbClr val="023B6E"/>
                </a:solidFill>
              </a:rPr>
              <a:t>, dus enkel met de stick spelen </a:t>
            </a:r>
            <a:r>
              <a:rPr lang="nl-NL" altLang="nl-BE" sz="3200" i="1" dirty="0">
                <a:solidFill>
                  <a:srgbClr val="023B6E"/>
                </a:solidFill>
              </a:rPr>
              <a:t>(Maximaal tot aan 23-meter lijn)</a:t>
            </a:r>
            <a:r>
              <a:rPr lang="nl-NL" altLang="nl-BE" sz="3200" dirty="0">
                <a:solidFill>
                  <a:srgbClr val="023B6E"/>
                </a:solidFill>
              </a:rPr>
              <a:t>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</a:rPr>
              <a:t>Indien keeper op de bal </a:t>
            </a:r>
            <a:r>
              <a:rPr lang="nl-NL" altLang="nl-BE" sz="3200" dirty="0" smtClean="0">
                <a:solidFill>
                  <a:srgbClr val="023B6E"/>
                </a:solidFill>
              </a:rPr>
              <a:t>ligt </a:t>
            </a:r>
            <a:r>
              <a:rPr lang="nl-NL" altLang="nl-BE" sz="3200" dirty="0" smtClean="0">
                <a:solidFill>
                  <a:srgbClr val="023B6E"/>
                </a:solidFill>
                <a:sym typeface="Wingdings" panose="05000000000000000000" pitchFamily="2" charset="2"/>
              </a:rPr>
              <a:t> </a:t>
            </a:r>
            <a:r>
              <a:rPr lang="nl-NL" altLang="nl-BE" sz="3200" i="1" dirty="0" smtClean="0">
                <a:solidFill>
                  <a:srgbClr val="C00000"/>
                </a:solidFill>
              </a:rPr>
              <a:t>PC</a:t>
            </a:r>
            <a:endParaRPr lang="nl-NL" altLang="nl-BE" sz="3200" i="1" dirty="0">
              <a:solidFill>
                <a:srgbClr val="C00000"/>
              </a:solidFill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</a:rPr>
              <a:t>Indien keeper </a:t>
            </a:r>
            <a:r>
              <a:rPr lang="nl-NL" altLang="nl-BE" sz="3200" i="1" dirty="0">
                <a:solidFill>
                  <a:srgbClr val="C00000"/>
                </a:solidFill>
              </a:rPr>
              <a:t>moedwillig</a:t>
            </a:r>
            <a:r>
              <a:rPr lang="nl-NL" altLang="nl-BE" sz="3200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nl-NL" altLang="nl-BE" sz="3200" dirty="0">
                <a:solidFill>
                  <a:srgbClr val="023B6E"/>
                </a:solidFill>
              </a:rPr>
              <a:t>op de bal </a:t>
            </a:r>
            <a:r>
              <a:rPr lang="nl-NL" altLang="nl-BE" sz="3200" dirty="0" smtClean="0">
                <a:solidFill>
                  <a:srgbClr val="023B6E"/>
                </a:solidFill>
              </a:rPr>
              <a:t>gaat </a:t>
            </a:r>
            <a:r>
              <a:rPr lang="nl-NL" altLang="nl-BE" sz="3200" dirty="0" smtClean="0">
                <a:solidFill>
                  <a:srgbClr val="023B6E"/>
                </a:solidFill>
              </a:rPr>
              <a:t>liggen </a:t>
            </a:r>
            <a:r>
              <a:rPr lang="nl-NL" altLang="nl-BE" sz="3200" dirty="0" smtClean="0">
                <a:solidFill>
                  <a:srgbClr val="023B6E"/>
                </a:solidFill>
                <a:sym typeface="Wingdings" panose="05000000000000000000" pitchFamily="2" charset="2"/>
              </a:rPr>
              <a:t></a:t>
            </a:r>
            <a:r>
              <a:rPr lang="nl-NL" altLang="nl-BE" sz="3200" dirty="0" smtClean="0">
                <a:solidFill>
                  <a:srgbClr val="023B6E"/>
                </a:solidFill>
              </a:rPr>
              <a:t> </a:t>
            </a:r>
            <a:r>
              <a:rPr lang="nl-NL" altLang="nl-BE" sz="3200" i="1" dirty="0">
                <a:solidFill>
                  <a:srgbClr val="C00000"/>
                </a:solidFill>
              </a:rPr>
              <a:t>stroke</a:t>
            </a:r>
          </a:p>
          <a:p>
            <a:pPr>
              <a:spcBef>
                <a:spcPts val="1200"/>
              </a:spcBef>
            </a:pPr>
            <a:endParaRPr lang="nl-BE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Keeper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64630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2973" y="1262294"/>
            <a:ext cx="9944543" cy="5350042"/>
          </a:xfrm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</a:rPr>
              <a:t>Spelers mogen op elk gewenst moment worden gewisseld (</a:t>
            </a:r>
            <a:r>
              <a:rPr lang="nl-NL" altLang="nl-BE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uitgezonderd tijdens een PC</a:t>
            </a:r>
            <a:r>
              <a:rPr lang="nl-NL" altLang="nl-BE" sz="3200" dirty="0">
                <a:solidFill>
                  <a:srgbClr val="023B6E"/>
                </a:solidFill>
              </a:rPr>
              <a:t>).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</a:rPr>
              <a:t>Geen beperking op </a:t>
            </a:r>
            <a:r>
              <a:rPr lang="nl-NL" altLang="nl-BE" sz="3200" dirty="0" smtClean="0">
                <a:solidFill>
                  <a:srgbClr val="023B6E"/>
                </a:solidFill>
              </a:rPr>
              <a:t>aantal </a:t>
            </a:r>
            <a:r>
              <a:rPr lang="nl-NL" altLang="nl-BE" sz="3200" dirty="0">
                <a:solidFill>
                  <a:srgbClr val="023B6E"/>
                </a:solidFill>
              </a:rPr>
              <a:t>wissels per keer.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</a:rPr>
              <a:t>Verwijderde spelers </a:t>
            </a:r>
            <a:r>
              <a:rPr lang="nl-NL" altLang="nl-BE" sz="3200" dirty="0" smtClean="0">
                <a:solidFill>
                  <a:srgbClr val="023B6E"/>
                </a:solidFill>
              </a:rPr>
              <a:t>(kaart) mogen </a:t>
            </a:r>
            <a:r>
              <a:rPr lang="nl-NL" altLang="nl-BE" sz="3200" dirty="0">
                <a:solidFill>
                  <a:srgbClr val="023B6E"/>
                </a:solidFill>
              </a:rPr>
              <a:t>niet worden </a:t>
            </a:r>
            <a:r>
              <a:rPr lang="nl-NL" altLang="nl-BE" sz="3200" dirty="0" smtClean="0">
                <a:solidFill>
                  <a:srgbClr val="023B6E"/>
                </a:solidFill>
              </a:rPr>
              <a:t>gewisseld</a:t>
            </a:r>
            <a:r>
              <a:rPr lang="nl-NL" altLang="nl-BE" sz="3200" dirty="0">
                <a:solidFill>
                  <a:srgbClr val="023B6E"/>
                </a:solidFill>
              </a:rPr>
              <a:t>.</a:t>
            </a:r>
            <a:br>
              <a:rPr lang="nl-NL" altLang="nl-BE" sz="3200" dirty="0">
                <a:solidFill>
                  <a:srgbClr val="023B6E"/>
                </a:solidFill>
              </a:rPr>
            </a:br>
            <a:r>
              <a:rPr lang="nl-NL" altLang="nl-BE" sz="3200" dirty="0">
                <a:solidFill>
                  <a:srgbClr val="023B6E"/>
                </a:solidFill>
              </a:rPr>
              <a:t>Na het verlopen van de duur van de verwijdering mag de speler worden gewisseld zonder zelf eerst te moeten spelen</a:t>
            </a:r>
            <a:r>
              <a:rPr lang="nl-NL" altLang="nl-BE" sz="3200" dirty="0" smtClean="0">
                <a:solidFill>
                  <a:srgbClr val="023B6E"/>
                </a:solidFill>
              </a:rPr>
              <a:t>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 smtClean="0">
                <a:solidFill>
                  <a:srgbClr val="023B6E"/>
                </a:solidFill>
              </a:rPr>
              <a:t>Te wisselen speler moet eerst het veld verlaten; inkomende speler komt het veld in maximaal 3m van de middenlijn.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 </a:t>
            </a:r>
            <a:r>
              <a:rPr lang="nl-NL" sz="53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Veldspelers wisselen</a:t>
            </a:r>
            <a:endParaRPr lang="nl-BE" sz="53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607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2973" y="1262294"/>
            <a:ext cx="10281427" cy="5350042"/>
          </a:xfrm>
        </p:spPr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nl-NL" altLang="nl-BE" sz="3200" dirty="0" smtClean="0"/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 smtClean="0">
                <a:solidFill>
                  <a:srgbClr val="023B6E"/>
                </a:solidFill>
              </a:rPr>
              <a:t>Indien </a:t>
            </a:r>
            <a:r>
              <a:rPr lang="nl-NL" altLang="nl-BE" sz="3200" dirty="0" smtClean="0">
                <a:solidFill>
                  <a:srgbClr val="023B6E"/>
                </a:solidFill>
              </a:rPr>
              <a:t>een </a:t>
            </a:r>
            <a:r>
              <a:rPr lang="nl-NL" altLang="nl-BE" sz="3200" dirty="0">
                <a:solidFill>
                  <a:srgbClr val="023B6E"/>
                </a:solidFill>
              </a:rPr>
              <a:t>geblesseerde veldspeler verzorging </a:t>
            </a:r>
            <a:r>
              <a:rPr lang="nl-NL" altLang="nl-BE" sz="3200" dirty="0" smtClean="0">
                <a:solidFill>
                  <a:srgbClr val="023B6E"/>
                </a:solidFill>
              </a:rPr>
              <a:t>nodig heeft </a:t>
            </a:r>
            <a:r>
              <a:rPr lang="nl-NL" altLang="nl-BE" sz="3200" u="sng" dirty="0" smtClean="0">
                <a:solidFill>
                  <a:srgbClr val="023B6E"/>
                </a:solidFill>
              </a:rPr>
              <a:t>OP</a:t>
            </a:r>
            <a:r>
              <a:rPr lang="nl-NL" altLang="nl-BE" sz="3200" dirty="0" smtClean="0">
                <a:solidFill>
                  <a:srgbClr val="023B6E"/>
                </a:solidFill>
              </a:rPr>
              <a:t> het </a:t>
            </a:r>
            <a:r>
              <a:rPr lang="nl-NL" altLang="nl-BE" sz="3200" dirty="0" smtClean="0">
                <a:solidFill>
                  <a:srgbClr val="023B6E"/>
                </a:solidFill>
              </a:rPr>
              <a:t>veld </a:t>
            </a:r>
            <a:r>
              <a:rPr lang="nl-NL" altLang="nl-BE" sz="3200" dirty="0" smtClean="0">
                <a:solidFill>
                  <a:srgbClr val="023B6E"/>
                </a:solidFill>
                <a:sym typeface="Wingdings" panose="05000000000000000000" pitchFamily="2" charset="2"/>
              </a:rPr>
              <a:t></a:t>
            </a:r>
            <a:r>
              <a:rPr lang="nl-NL" altLang="nl-BE" sz="3200" dirty="0" smtClean="0">
                <a:solidFill>
                  <a:srgbClr val="023B6E"/>
                </a:solidFill>
              </a:rPr>
              <a:t> </a:t>
            </a:r>
            <a:r>
              <a:rPr lang="nl-NL" altLang="nl-BE" sz="3200" dirty="0">
                <a:solidFill>
                  <a:srgbClr val="023B6E"/>
                </a:solidFill>
              </a:rPr>
              <a:t>Speler </a:t>
            </a:r>
            <a:r>
              <a:rPr lang="nl-NL" altLang="nl-BE" sz="3200" dirty="0" smtClean="0">
                <a:solidFill>
                  <a:srgbClr val="023B6E"/>
                </a:solidFill>
              </a:rPr>
              <a:t>van </a:t>
            </a:r>
            <a:r>
              <a:rPr lang="nl-NL" altLang="nl-BE" sz="3200" dirty="0">
                <a:solidFill>
                  <a:srgbClr val="023B6E"/>
                </a:solidFill>
              </a:rPr>
              <a:t>het veld </a:t>
            </a:r>
            <a:r>
              <a:rPr lang="nl-NL" altLang="nl-BE" sz="3200" dirty="0" smtClean="0">
                <a:solidFill>
                  <a:srgbClr val="023B6E"/>
                </a:solidFill>
              </a:rPr>
              <a:t>halen </a:t>
            </a:r>
            <a:r>
              <a:rPr lang="nl-NL" altLang="nl-BE" sz="3200" dirty="0">
                <a:solidFill>
                  <a:srgbClr val="023B6E"/>
                </a:solidFill>
              </a:rPr>
              <a:t>en wisselen</a:t>
            </a:r>
            <a:r>
              <a:rPr lang="nl-NL" altLang="nl-BE" sz="3200" dirty="0" smtClean="0">
                <a:solidFill>
                  <a:srgbClr val="023B6E"/>
                </a:solidFill>
              </a:rPr>
              <a:t>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nl-NL" altLang="nl-BE" sz="3200" dirty="0" smtClean="0">
              <a:solidFill>
                <a:srgbClr val="023B6E"/>
              </a:solidFill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 smtClean="0">
                <a:solidFill>
                  <a:srgbClr val="023B6E"/>
                </a:solidFill>
              </a:rPr>
              <a:t>De </a:t>
            </a:r>
            <a:r>
              <a:rPr lang="nl-NL" altLang="nl-BE" sz="3200" dirty="0">
                <a:solidFill>
                  <a:srgbClr val="023B6E"/>
                </a:solidFill>
              </a:rPr>
              <a:t>(gewonde) speler mag na verzorging gedurende 2” niet spelen / wisselen (tijd gaat in na het verlaten van het </a:t>
            </a:r>
            <a:r>
              <a:rPr lang="nl-NL" altLang="nl-BE" sz="3200" dirty="0" smtClean="0">
                <a:solidFill>
                  <a:srgbClr val="023B6E"/>
                </a:solidFill>
              </a:rPr>
              <a:t>veld)</a:t>
            </a:r>
            <a:endParaRPr lang="nl-NL" altLang="nl-BE" sz="3200" dirty="0">
              <a:solidFill>
                <a:srgbClr val="023B6E"/>
              </a:solidFill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nl-BE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 </a:t>
            </a:r>
            <a:r>
              <a:rPr lang="nl-NL" sz="53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Veldspelers wisselen</a:t>
            </a:r>
            <a:endParaRPr lang="nl-BE" sz="53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395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2973" y="1562582"/>
            <a:ext cx="9944543" cy="5049754"/>
          </a:xfrm>
        </p:spPr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 smtClean="0">
                <a:solidFill>
                  <a:srgbClr val="023B6E"/>
                </a:solidFill>
              </a:rPr>
              <a:t>Keepers </a:t>
            </a:r>
            <a:r>
              <a:rPr lang="nl-NL" altLang="nl-BE" sz="3200" dirty="0">
                <a:solidFill>
                  <a:srgbClr val="023B6E"/>
                </a:solidFill>
              </a:rPr>
              <a:t>mogen het veld verlaten </a:t>
            </a:r>
            <a:r>
              <a:rPr lang="nl-NL" altLang="nl-BE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nabij hun doel</a:t>
            </a:r>
            <a:r>
              <a:rPr lang="nl-NL" altLang="nl-BE" sz="3200" dirty="0">
                <a:solidFill>
                  <a:srgbClr val="023B6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nl-NL" altLang="nl-BE" sz="3200" dirty="0">
                <a:solidFill>
                  <a:srgbClr val="023B6E"/>
                </a:solidFill>
              </a:rPr>
              <a:t>(aan de achterlijn).</a:t>
            </a:r>
            <a:br>
              <a:rPr lang="nl-NL" altLang="nl-BE" sz="3200" dirty="0">
                <a:solidFill>
                  <a:srgbClr val="023B6E"/>
                </a:solidFill>
              </a:rPr>
            </a:br>
            <a:r>
              <a:rPr lang="nl-NL" altLang="nl-BE" sz="3200" dirty="0">
                <a:solidFill>
                  <a:srgbClr val="023B6E"/>
                </a:solidFill>
              </a:rPr>
              <a:t>De tijd wordt hiervoor </a:t>
            </a:r>
            <a:r>
              <a:rPr lang="nl-NL" altLang="nl-BE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stil gezet </a:t>
            </a:r>
            <a:r>
              <a:rPr lang="nl-NL" altLang="nl-BE" sz="3200" dirty="0">
                <a:solidFill>
                  <a:srgbClr val="023B6E"/>
                </a:solidFill>
              </a:rPr>
              <a:t>tot de nieuwe keeper in de goal staat</a:t>
            </a:r>
            <a:r>
              <a:rPr lang="nl-NL" altLang="nl-BE" sz="3200" dirty="0" smtClean="0">
                <a:solidFill>
                  <a:srgbClr val="023B6E"/>
                </a:solidFill>
              </a:rPr>
              <a:t>.</a:t>
            </a:r>
            <a:br>
              <a:rPr lang="nl-NL" altLang="nl-BE" sz="3200" dirty="0" smtClean="0">
                <a:solidFill>
                  <a:srgbClr val="023B6E"/>
                </a:solidFill>
              </a:rPr>
            </a:br>
            <a:endParaRPr lang="nl-NL" altLang="nl-BE" sz="3200" dirty="0">
              <a:solidFill>
                <a:srgbClr val="023B6E"/>
              </a:solidFill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 smtClean="0">
                <a:solidFill>
                  <a:srgbClr val="023B6E"/>
                </a:solidFill>
              </a:rPr>
              <a:t>Indien </a:t>
            </a:r>
            <a:r>
              <a:rPr lang="nl-NL" altLang="nl-BE" sz="3200" dirty="0">
                <a:solidFill>
                  <a:srgbClr val="023B6E"/>
                </a:solidFill>
              </a:rPr>
              <a:t>de nieuwe keeper een vliegende keeper wordt:</a:t>
            </a:r>
          </a:p>
          <a:p>
            <a:pPr marL="1188000" lvl="1" indent="-288000">
              <a:spcBef>
                <a:spcPts val="1200"/>
              </a:spcBef>
            </a:pPr>
            <a:r>
              <a:rPr lang="nl-NL" altLang="nl-BE" sz="2600" dirty="0">
                <a:solidFill>
                  <a:srgbClr val="023B6E"/>
                </a:solidFill>
              </a:rPr>
              <a:t>Het veld pas betreden nadat de (oude, volledig uitgeruste) keeper het veld heeft verlaten</a:t>
            </a:r>
          </a:p>
          <a:p>
            <a:pPr marL="1188000" lvl="1" indent="-288000">
              <a:spcBef>
                <a:spcPts val="1200"/>
              </a:spcBef>
            </a:pPr>
            <a:r>
              <a:rPr lang="nl-NL" altLang="nl-BE" sz="2600" dirty="0">
                <a:solidFill>
                  <a:srgbClr val="023B6E"/>
                </a:solidFill>
              </a:rPr>
              <a:t>De tijd wordt stil gezet tot de volledig uitgeruste keeper het veld heeft </a:t>
            </a:r>
            <a:r>
              <a:rPr lang="nl-NL" altLang="nl-BE" sz="2600" dirty="0" smtClean="0">
                <a:solidFill>
                  <a:srgbClr val="023B6E"/>
                </a:solidFill>
              </a:rPr>
              <a:t>verlaten</a:t>
            </a:r>
            <a:endParaRPr lang="nl-NL" altLang="nl-BE" sz="2600" dirty="0">
              <a:solidFill>
                <a:srgbClr val="023B6E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Keepers wisselen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308517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nl-NL" altLang="nl-BE" sz="3200" dirty="0" smtClean="0">
              <a:solidFill>
                <a:srgbClr val="023B6E"/>
              </a:solidFill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nl-NL" altLang="nl-BE" sz="3200" dirty="0">
              <a:solidFill>
                <a:srgbClr val="023B6E"/>
              </a:solidFill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 smtClean="0">
                <a:solidFill>
                  <a:srgbClr val="023B6E"/>
                </a:solidFill>
              </a:rPr>
              <a:t>Bij </a:t>
            </a:r>
            <a:r>
              <a:rPr lang="nl-NL" altLang="nl-BE" sz="3200" dirty="0">
                <a:solidFill>
                  <a:srgbClr val="023B6E"/>
                </a:solidFill>
              </a:rPr>
              <a:t>een gewonde keeper:</a:t>
            </a:r>
          </a:p>
          <a:p>
            <a:pPr marL="972000" lvl="1" indent="-288000">
              <a:spcBef>
                <a:spcPts val="1200"/>
              </a:spcBef>
            </a:pPr>
            <a:r>
              <a:rPr lang="nl-NL" altLang="nl-BE" sz="2600" dirty="0">
                <a:solidFill>
                  <a:srgbClr val="023B6E"/>
                </a:solidFill>
              </a:rPr>
              <a:t>Tijd wor</a:t>
            </a:r>
            <a:r>
              <a:rPr lang="nl-NL" altLang="nl-BE" sz="2600" dirty="0"/>
              <a:t>dt </a:t>
            </a:r>
            <a:r>
              <a:rPr lang="nl-NL" altLang="nl-BE" sz="26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stil gezet </a:t>
            </a:r>
            <a:r>
              <a:rPr lang="nl-NL" altLang="nl-BE" sz="2600" dirty="0">
                <a:solidFill>
                  <a:srgbClr val="023B6E"/>
                </a:solidFill>
              </a:rPr>
              <a:t>gedurende de verzorging. Verzorging gebeurd op het veld.</a:t>
            </a:r>
          </a:p>
          <a:p>
            <a:pPr marL="972000" lvl="1" indent="-288000">
              <a:spcBef>
                <a:spcPts val="1200"/>
              </a:spcBef>
            </a:pPr>
            <a:r>
              <a:rPr lang="nl-NL" altLang="nl-BE" sz="2600" dirty="0">
                <a:solidFill>
                  <a:srgbClr val="023B6E"/>
                </a:solidFill>
              </a:rPr>
              <a:t>Na het verwijderen van de gewonde keeper de tijd hervatten. De nieuwe keeper moet zich </a:t>
            </a:r>
            <a:r>
              <a:rPr lang="nl-NL" altLang="nl-BE" sz="26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buiten het veld</a:t>
            </a:r>
            <a:r>
              <a:rPr lang="nl-NL" altLang="nl-BE" sz="2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nl-NL" altLang="nl-BE" sz="2600" dirty="0">
                <a:solidFill>
                  <a:srgbClr val="023B6E"/>
                </a:solidFill>
              </a:rPr>
              <a:t>aankleden (hiervoor wordt de tijd </a:t>
            </a:r>
            <a:r>
              <a:rPr lang="nl-NL" altLang="nl-BE" sz="26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niet stil gezet</a:t>
            </a:r>
            <a:r>
              <a:rPr lang="nl-NL" altLang="nl-BE" sz="2600" dirty="0" smtClean="0">
                <a:solidFill>
                  <a:srgbClr val="023B6E"/>
                </a:solidFill>
              </a:rPr>
              <a:t>)</a:t>
            </a:r>
            <a:endParaRPr lang="nl-NL" altLang="nl-BE" sz="2600" dirty="0">
              <a:solidFill>
                <a:srgbClr val="023B6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Keepers wisselen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769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</a:rPr>
              <a:t>Een </a:t>
            </a:r>
            <a:r>
              <a:rPr lang="nl-NL" sz="3200" dirty="0" smtClean="0">
                <a:solidFill>
                  <a:srgbClr val="023B6E"/>
                </a:solidFill>
              </a:rPr>
              <a:t>scheidsrechter is ook maar een mens….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</a:rPr>
              <a:t>Een scheidsrechter maakt of kraakt een wedstrijd; wedstrijd niet dood fluiten!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</a:rPr>
              <a:t>Fluit met fairplay als doel; </a:t>
            </a:r>
            <a:r>
              <a:rPr lang="nl-NL" sz="3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Oordeel eerlijk en sportief</a:t>
            </a:r>
            <a:r>
              <a:rPr lang="nl-NL" sz="3200" dirty="0" smtClean="0">
                <a:solidFill>
                  <a:srgbClr val="023B6E"/>
                </a:solidFill>
              </a:rPr>
              <a:t>. </a:t>
            </a:r>
          </a:p>
          <a:p>
            <a:pPr marL="1187450" lvl="2" indent="-27305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nl-NL" sz="2400" dirty="0" smtClean="0">
                <a:solidFill>
                  <a:srgbClr val="023B6E"/>
                </a:solidFill>
              </a:rPr>
              <a:t>Fluit </a:t>
            </a:r>
            <a:r>
              <a:rPr lang="nl-NL" sz="2400" dirty="0">
                <a:solidFill>
                  <a:srgbClr val="023B6E"/>
                </a:solidFill>
              </a:rPr>
              <a:t>consequent: spelers weten waar ze aan toe zijn</a:t>
            </a:r>
          </a:p>
          <a:p>
            <a:pPr marL="1187450" lvl="2" indent="-27305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nl-NL" sz="2400" dirty="0">
                <a:solidFill>
                  <a:srgbClr val="023B6E"/>
                </a:solidFill>
              </a:rPr>
              <a:t>Wees geconcentreerd</a:t>
            </a:r>
          </a:p>
          <a:p>
            <a:pPr marL="1187450" lvl="2" indent="-27305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nl-NL" sz="2400" dirty="0">
                <a:solidFill>
                  <a:srgbClr val="023B6E"/>
                </a:solidFill>
              </a:rPr>
              <a:t>Wees benaderbaar en open maar ga </a:t>
            </a:r>
            <a:r>
              <a:rPr lang="nl-NL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geen discussie</a:t>
            </a:r>
            <a:r>
              <a:rPr lang="nl-NL" sz="2400" i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NL" sz="2400" dirty="0">
                <a:solidFill>
                  <a:srgbClr val="023B6E"/>
                </a:solidFill>
              </a:rPr>
              <a:t>aan op het veld</a:t>
            </a:r>
          </a:p>
          <a:p>
            <a:pPr marL="1187450" lvl="2" indent="-27305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nl-NL" sz="2400" dirty="0" smtClean="0">
                <a:solidFill>
                  <a:srgbClr val="023B6E"/>
                </a:solidFill>
              </a:rPr>
              <a:t>Laat </a:t>
            </a:r>
            <a:r>
              <a:rPr lang="nl-NL" sz="2400" dirty="0">
                <a:solidFill>
                  <a:srgbClr val="023B6E"/>
                </a:solidFill>
              </a:rPr>
              <a:t>bij het geven van persoonlijke straffen de kaarten </a:t>
            </a:r>
            <a:r>
              <a:rPr lang="nl-NL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duidelijk zien</a:t>
            </a:r>
            <a:r>
              <a:rPr lang="nl-NL" sz="2400" dirty="0">
                <a:solidFill>
                  <a:srgbClr val="023B6E"/>
                </a:solidFill>
              </a:rPr>
              <a:t>;</a:t>
            </a:r>
            <a:r>
              <a:rPr lang="nl-NL" sz="2400" dirty="0"/>
              <a:t> </a:t>
            </a:r>
            <a:r>
              <a:rPr lang="nl-NL" sz="2400" dirty="0">
                <a:solidFill>
                  <a:srgbClr val="023B6E"/>
                </a:solidFill>
              </a:rPr>
              <a:t>Doe dit ook bij opvolgende </a:t>
            </a:r>
            <a:r>
              <a:rPr lang="nl-NL" sz="2400" dirty="0" smtClean="0">
                <a:solidFill>
                  <a:srgbClr val="023B6E"/>
                </a:solidFill>
              </a:rPr>
              <a:t>kaarten</a:t>
            </a:r>
            <a:endParaRPr lang="nl-BE" sz="2400" dirty="0">
              <a:solidFill>
                <a:srgbClr val="023B6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De scheidsrechter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3317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nl-NL" sz="3200" dirty="0" smtClean="0">
              <a:solidFill>
                <a:srgbClr val="023B6E"/>
              </a:solidFill>
            </a:endParaRP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</a:rPr>
              <a:t>Leg </a:t>
            </a:r>
            <a:r>
              <a:rPr lang="nl-NL" sz="3200" dirty="0">
                <a:solidFill>
                  <a:srgbClr val="023B6E"/>
                </a:solidFill>
              </a:rPr>
              <a:t>accenten in de kracht &amp; lengte van het fluitsignaal om de ernst van de overtreding aan te geven</a:t>
            </a:r>
            <a:r>
              <a:rPr lang="nl-NL" sz="3200" dirty="0" smtClean="0">
                <a:solidFill>
                  <a:srgbClr val="023B6E"/>
                </a:solidFill>
              </a:rPr>
              <a:t>.</a:t>
            </a:r>
          </a:p>
          <a:p>
            <a:pPr marL="0" indent="0">
              <a:spcBef>
                <a:spcPts val="1200"/>
              </a:spcBef>
              <a:buNone/>
              <a:defRPr/>
            </a:pPr>
            <a:endParaRPr lang="nl-NL" sz="3200" dirty="0">
              <a:solidFill>
                <a:srgbClr val="023B6E"/>
              </a:solidFill>
            </a:endParaRP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</a:rPr>
              <a:t>Wanneer </a:t>
            </a:r>
            <a:r>
              <a:rPr lang="nl-NL" sz="3200" dirty="0">
                <a:solidFill>
                  <a:srgbClr val="023B6E"/>
                </a:solidFill>
              </a:rPr>
              <a:t>de bal de scheidsrechter of enig los voorwerp op het veld raakt </a:t>
            </a:r>
            <a:r>
              <a:rPr lang="nl-NL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wordt er </a:t>
            </a:r>
            <a:r>
              <a:rPr lang="nl-NL" sz="3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doorgespeeld</a:t>
            </a:r>
            <a:r>
              <a:rPr lang="nl-NL" sz="3200" dirty="0">
                <a:solidFill>
                  <a:srgbClr val="023B6E"/>
                </a:solidFill>
              </a:rPr>
              <a:t>!</a:t>
            </a:r>
            <a:br>
              <a:rPr lang="nl-NL" sz="3200" dirty="0">
                <a:solidFill>
                  <a:srgbClr val="023B6E"/>
                </a:solidFill>
              </a:rPr>
            </a:br>
            <a:r>
              <a:rPr lang="nl-NL" sz="3200" dirty="0">
                <a:solidFill>
                  <a:srgbClr val="023B6E"/>
                </a:solidFill>
              </a:rPr>
              <a:t>Tijd wel </a:t>
            </a:r>
            <a:r>
              <a:rPr lang="nl-NL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stil zetten </a:t>
            </a:r>
            <a:r>
              <a:rPr lang="nl-NL" sz="3200" dirty="0">
                <a:solidFill>
                  <a:srgbClr val="023B6E"/>
                </a:solidFill>
              </a:rPr>
              <a:t>indien bijvoorbeeld hond, blikje </a:t>
            </a:r>
            <a:r>
              <a:rPr lang="nl-NL" sz="3200" dirty="0" smtClean="0">
                <a:solidFill>
                  <a:srgbClr val="023B6E"/>
                </a:solidFill>
              </a:rPr>
              <a:t>etc. </a:t>
            </a:r>
            <a:r>
              <a:rPr lang="nl-NL" sz="3200" dirty="0">
                <a:solidFill>
                  <a:srgbClr val="023B6E"/>
                </a:solidFill>
              </a:rPr>
              <a:t>op het veld</a:t>
            </a:r>
          </a:p>
          <a:p>
            <a:pPr marL="0" indent="0">
              <a:spcBef>
                <a:spcPts val="1200"/>
              </a:spcBef>
              <a:buNone/>
            </a:pPr>
            <a:endParaRPr lang="nl-B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De scheidsrechter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2514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Er zijn 2 scheidsrechters (= één team; derde team op het veld)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Wees mobiel; stel je steeds zo op dat je een goed overzicht hebt op het spel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Scheidsrechters dragen duidelijk van beide teams afwijkend gekleurde 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kleding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Aantal scheidsrechters te leveren per divisie kan geraadpleegd worden op de website:</a:t>
            </a:r>
          </a:p>
          <a:p>
            <a:pPr lvl="2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nl-BE" sz="2400" dirty="0">
                <a:solidFill>
                  <a:srgbClr val="023B6E"/>
                </a:solidFill>
                <a:cs typeface="Arial" charset="0"/>
              </a:rPr>
              <a:t>KBHB – Comités – Scheidsrechter </a:t>
            </a:r>
            <a:r>
              <a:rPr lang="nl-BE" sz="2400" dirty="0" smtClean="0">
                <a:solidFill>
                  <a:srgbClr val="023B6E"/>
                </a:solidFill>
                <a:cs typeface="Arial" charset="0"/>
              </a:rPr>
              <a:t>onder </a:t>
            </a:r>
            <a:r>
              <a:rPr lang="nl-BE" sz="2400" dirty="0">
                <a:solidFill>
                  <a:srgbClr val="023B6E"/>
                </a:solidFill>
                <a:cs typeface="Arial" charset="0"/>
              </a:rPr>
              <a:t>“Lijsten” </a:t>
            </a:r>
            <a:endParaRPr lang="nl-NL" sz="2400" dirty="0">
              <a:solidFill>
                <a:srgbClr val="023B6E"/>
              </a:solidFill>
              <a:cs typeface="Arial" charset="0"/>
            </a:endParaRPr>
          </a:p>
          <a:p>
            <a:pPr>
              <a:spcBef>
                <a:spcPts val="1200"/>
              </a:spcBef>
            </a:pPr>
            <a:endParaRPr lang="nl-B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De scheidsrechters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558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nl-NL" sz="3200" dirty="0" smtClean="0">
              <a:solidFill>
                <a:srgbClr val="023B6E"/>
              </a:solidFill>
              <a:cs typeface="Arial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Elke </a:t>
            </a:r>
            <a:r>
              <a:rPr lang="nl-NL" sz="3200" dirty="0">
                <a:solidFill>
                  <a:srgbClr val="023B6E"/>
                </a:solidFill>
                <a:cs typeface="Arial" charset="0"/>
              </a:rPr>
              <a:t>scheidsrechter neemt een </a:t>
            </a:r>
            <a:r>
              <a:rPr lang="nl-NL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half diagonaal deel</a:t>
            </a:r>
            <a:r>
              <a:rPr lang="nl-NL" sz="3200" dirty="0">
                <a:solidFill>
                  <a:schemeClr val="accent1"/>
                </a:solidFill>
                <a:cs typeface="Arial" charset="0"/>
              </a:rPr>
              <a:t> </a:t>
            </a:r>
            <a:r>
              <a:rPr lang="nl-NL" sz="3200" dirty="0">
                <a:solidFill>
                  <a:srgbClr val="023B6E"/>
                </a:solidFill>
                <a:cs typeface="Arial" charset="0"/>
              </a:rPr>
              <a:t>van het terrein voor zijn rekening</a:t>
            </a:r>
          </a:p>
          <a:p>
            <a:pPr lvl="2">
              <a:spcBef>
                <a:spcPts val="600"/>
              </a:spcBef>
              <a:defRPr/>
            </a:pPr>
            <a:r>
              <a:rPr lang="nl-NL" sz="2800" dirty="0">
                <a:solidFill>
                  <a:srgbClr val="023B6E"/>
                </a:solidFill>
                <a:cs typeface="Arial" charset="0"/>
              </a:rPr>
              <a:t>De begin positie / plaats van een scheidsrechter: Met de rug naar de zijlijn heeft de scheidrechter de middenlijn aan zijn linkerzijde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Scheidsrechter zal enkel in zijn </a:t>
            </a:r>
            <a:r>
              <a:rPr lang="nl-NL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eigen </a:t>
            </a:r>
            <a:r>
              <a:rPr lang="nl-NL" sz="3200" i="1" dirty="0">
                <a:solidFill>
                  <a:srgbClr val="023B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cirkel </a:t>
            </a:r>
            <a:r>
              <a:rPr lang="nl-NL" sz="3200" dirty="0">
                <a:solidFill>
                  <a:srgbClr val="023B6E"/>
                </a:solidFill>
                <a:cs typeface="Arial" charset="0"/>
              </a:rPr>
              <a:t>fluiten / beslissen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Een scheidsrechter mag </a:t>
            </a:r>
            <a:r>
              <a:rPr lang="nl-NL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enkel teken/advies </a:t>
            </a:r>
            <a:r>
              <a:rPr lang="nl-NL" sz="3200" dirty="0">
                <a:solidFill>
                  <a:srgbClr val="023B6E"/>
                </a:solidFill>
                <a:cs typeface="Arial" charset="0"/>
              </a:rPr>
              <a:t>geven indien </a:t>
            </a:r>
            <a:r>
              <a:rPr lang="nl-NL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de andere erom vraagt </a:t>
            </a:r>
            <a:r>
              <a:rPr lang="nl-NL" sz="3200" dirty="0">
                <a:solidFill>
                  <a:srgbClr val="023B6E"/>
                </a:solidFill>
                <a:cs typeface="Arial" charset="0"/>
              </a:rPr>
              <a:t>(hem aankijkt!)</a:t>
            </a:r>
          </a:p>
          <a:p>
            <a:pPr>
              <a:spcBef>
                <a:spcPts val="1200"/>
              </a:spcBef>
            </a:pPr>
            <a:endParaRPr lang="nl-B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De scheidsrechters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978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Scheidsrechter – gebied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1676" y="1201356"/>
            <a:ext cx="8987136" cy="5456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2973" y="1493134"/>
            <a:ext cx="9944543" cy="5119202"/>
          </a:xfrm>
        </p:spPr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Verbaal </a:t>
            </a:r>
            <a:r>
              <a:rPr lang="nl-NL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wangedrag van een speler (schelden naar de spelers of de scheidsrechter):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Niet fluiten maar het gekende gebaar maken dat je moet zwijgen (“sssstt”)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Bij aanhoudend gedrag de speler naar de scheidsrechter laten komen </a:t>
            </a:r>
            <a:r>
              <a:rPr lang="nl-NL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en </a:t>
            </a:r>
            <a:r>
              <a:rPr lang="nl-NL" altLang="nl-BE" sz="3200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anose="02020603050405020304" pitchFamily="18" charset="0"/>
              </a:rPr>
              <a:t>groene kaart </a:t>
            </a:r>
            <a:r>
              <a:rPr lang="nl-NL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geven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Bij wangedrag van een groep </a:t>
            </a:r>
            <a:r>
              <a:rPr lang="nl-NL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spelers </a:t>
            </a:r>
            <a:r>
              <a:rPr lang="nl-NL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nl-NL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 aanvoerder </a:t>
            </a:r>
            <a:r>
              <a:rPr lang="nl-NL" altLang="nl-BE" sz="32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anose="02020603050405020304" pitchFamily="18" charset="0"/>
              </a:rPr>
              <a:t>groene kaart </a:t>
            </a:r>
            <a:r>
              <a:rPr lang="nl-NL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gegeven.</a:t>
            </a:r>
            <a:r>
              <a:rPr lang="nl-NL" altLang="nl-BE" sz="3200" dirty="0"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sz="53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Verbaal wangedrag !</a:t>
            </a:r>
            <a:endParaRPr lang="nl-BE" sz="53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23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nl-NL" altLang="nl-BE" sz="3200" dirty="0"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Vergeet </a:t>
            </a:r>
            <a:r>
              <a:rPr lang="nl-NL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dus de </a:t>
            </a:r>
            <a:r>
              <a:rPr lang="nl-NL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aanvoerder niet; hij kan aangesproken worden over het gedrag van speler(s</a:t>
            </a:r>
            <a:r>
              <a:rPr lang="nl-NL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).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nl-NL" altLang="nl-BE" sz="3200" dirty="0">
              <a:solidFill>
                <a:srgbClr val="023B6E"/>
              </a:solidFill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Bij extreem wangedrag mag gelijk een </a:t>
            </a:r>
            <a:r>
              <a:rPr lang="nl-NL" altLang="nl-BE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anose="02020603050405020304" pitchFamily="18" charset="0"/>
              </a:rPr>
              <a:t>rode kaart </a:t>
            </a:r>
            <a:r>
              <a:rPr lang="nl-NL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worden </a:t>
            </a:r>
            <a:r>
              <a:rPr lang="nl-NL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gegeven (beledigingen/bedreigingen aan scheidsrechter/speler/publiek)</a:t>
            </a:r>
            <a:endParaRPr lang="nl-NL" altLang="nl-BE" sz="3200" dirty="0">
              <a:solidFill>
                <a:srgbClr val="023B6E"/>
              </a:solidFill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endParaRPr lang="nl-BE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Verbaal wangedrag !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529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2973" y="1551008"/>
            <a:ext cx="9944543" cy="5061328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Het </a:t>
            </a:r>
            <a:r>
              <a:rPr lang="nl-NL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begin en het einde van een wedstrijdhelft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Start van een bully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Opleggen van een straf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Start en einde van een stroke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Aangeven van een doelpunt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Hervatting van de wedstrijd na een geldig doelpunt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Bij het wisselen van een keeper om de tijd stil te leggen en te herstarten</a:t>
            </a:r>
            <a:r>
              <a:rPr lang="nl-NL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.</a:t>
            </a:r>
            <a:endParaRPr lang="nl-BE" sz="3200" dirty="0">
              <a:solidFill>
                <a:srgbClr val="023B6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Scheidrechters fluiten voor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753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nl-NL" altLang="nl-BE" sz="3200" dirty="0" smtClean="0"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nl-NL" altLang="nl-BE" sz="3200" dirty="0"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Om </a:t>
            </a:r>
            <a:r>
              <a:rPr lang="nl-NL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eender welke reden de wedstrijd stil te leggen en te herstarten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Om indien nodig aan te geven dat de bal volledig buiten het veld is gegaan</a:t>
            </a:r>
          </a:p>
          <a:p>
            <a:pPr>
              <a:spcBef>
                <a:spcPts val="1200"/>
              </a:spcBef>
            </a:pPr>
            <a:endParaRPr lang="nl-BE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Scheidrechters fluiten voor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9622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BE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Er wordt getost om de spelrichting en de beginslag (winnaar van de toss mag kiezen en geeft automatisch overige keuze aan tegenpartij).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BE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Spelrichting </a:t>
            </a:r>
            <a:r>
              <a:rPr lang="nl-BE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van beide teams wordt omgekeerd bij aanvang 2</a:t>
            </a:r>
            <a:r>
              <a:rPr lang="nl-BE" altLang="nl-BE" sz="3200" baseline="30000" dirty="0">
                <a:solidFill>
                  <a:srgbClr val="023B6E"/>
                </a:solidFill>
                <a:cs typeface="Times New Roman" panose="02020603050405020304" pitchFamily="18" charset="0"/>
              </a:rPr>
              <a:t>de</a:t>
            </a:r>
            <a:r>
              <a:rPr lang="nl-BE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 speel helft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BE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Een </a:t>
            </a:r>
            <a:r>
              <a:rPr lang="nl-BE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beginslag wordt genomen </a:t>
            </a:r>
            <a:r>
              <a:rPr lang="nl-BE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om:</a:t>
            </a:r>
          </a:p>
          <a:p>
            <a:pPr lvl="2">
              <a:spcBef>
                <a:spcPts val="1200"/>
              </a:spcBef>
            </a:pPr>
            <a:r>
              <a:rPr lang="nl-BE" altLang="nl-BE" sz="24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De wedstrijd te laten beginnen</a:t>
            </a:r>
          </a:p>
          <a:p>
            <a:pPr lvl="2">
              <a:spcBef>
                <a:spcPts val="1200"/>
              </a:spcBef>
            </a:pPr>
            <a:r>
              <a:rPr lang="nl-BE" altLang="nl-BE" sz="24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Het spel te hervatten na de pauze/rust</a:t>
            </a:r>
          </a:p>
          <a:p>
            <a:pPr lvl="2">
              <a:spcBef>
                <a:spcPts val="1200"/>
              </a:spcBef>
            </a:pPr>
            <a:r>
              <a:rPr lang="nl-BE" altLang="nl-BE" sz="24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Na het scoren van een doelpunt</a:t>
            </a:r>
            <a:endParaRPr lang="nl-BE" altLang="nl-BE" sz="2400" dirty="0">
              <a:solidFill>
                <a:srgbClr val="023B6E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Begin wedstrijd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121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nl-BE" altLang="nl-BE" sz="3200" dirty="0" smtClean="0">
              <a:solidFill>
                <a:srgbClr val="023B6E"/>
              </a:solidFill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BE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Een </a:t>
            </a:r>
            <a:r>
              <a:rPr lang="nl-BE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beginslag wordt:</a:t>
            </a:r>
          </a:p>
          <a:p>
            <a:pPr lvl="2">
              <a:spcBef>
                <a:spcPts val="1200"/>
              </a:spcBef>
            </a:pPr>
            <a:r>
              <a:rPr lang="nl-BE" altLang="nl-BE" sz="2400" dirty="0">
                <a:solidFill>
                  <a:srgbClr val="023B6E"/>
                </a:solidFill>
                <a:cs typeface="Times New Roman" panose="02020603050405020304" pitchFamily="18" charset="0"/>
              </a:rPr>
              <a:t>Genomen op het midden van de </a:t>
            </a:r>
            <a:r>
              <a:rPr lang="nl-BE" altLang="nl-BE" sz="24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middenlijn (middenstip</a:t>
            </a:r>
            <a:r>
              <a:rPr lang="nl-BE" altLang="nl-BE" sz="2400" dirty="0">
                <a:solidFill>
                  <a:srgbClr val="023B6E"/>
                </a:solidFill>
                <a:cs typeface="Times New Roman" panose="02020603050405020304" pitchFamily="18" charset="0"/>
              </a:rPr>
              <a:t>). </a:t>
            </a:r>
          </a:p>
          <a:p>
            <a:pPr lvl="2">
              <a:spcBef>
                <a:spcPts val="1200"/>
              </a:spcBef>
            </a:pPr>
            <a:r>
              <a:rPr lang="nl-BE" altLang="nl-BE" sz="2400" dirty="0">
                <a:solidFill>
                  <a:srgbClr val="023B6E"/>
                </a:solidFill>
                <a:cs typeface="Times New Roman" panose="02020603050405020304" pitchFamily="18" charset="0"/>
              </a:rPr>
              <a:t>Mag in alle richtingen worden genomen.</a:t>
            </a:r>
          </a:p>
          <a:p>
            <a:pPr lvl="2">
              <a:spcBef>
                <a:spcPts val="1200"/>
              </a:spcBef>
            </a:pPr>
            <a:r>
              <a:rPr lang="nl-BE" altLang="nl-BE" sz="2400" dirty="0">
                <a:solidFill>
                  <a:srgbClr val="023B6E"/>
                </a:solidFill>
                <a:cs typeface="Times New Roman" panose="02020603050405020304" pitchFamily="18" charset="0"/>
              </a:rPr>
              <a:t>Alle spelers, behalve de speler die de beginslag neemt, staan op hun eigen speelhelft.</a:t>
            </a:r>
          </a:p>
          <a:p>
            <a:pPr lvl="2">
              <a:spcBef>
                <a:spcPts val="1200"/>
              </a:spcBef>
            </a:pPr>
            <a:r>
              <a:rPr lang="nl-BE" altLang="nl-BE" sz="2400" dirty="0">
                <a:solidFill>
                  <a:srgbClr val="023B6E"/>
                </a:solidFill>
              </a:rPr>
              <a:t>Als begin slag is elke soort slag (self-pass, slag, push etc) toegestaan</a:t>
            </a:r>
            <a:endParaRPr lang="nl-BE" altLang="nl-BE" sz="2400" dirty="0">
              <a:solidFill>
                <a:srgbClr val="023B6E"/>
              </a:solidFill>
              <a:cs typeface="Times New Roman" panose="02020603050405020304" pitchFamily="18" charset="0"/>
            </a:endParaRPr>
          </a:p>
          <a:p>
            <a:endParaRPr lang="nl-B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Begin wedstrijd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890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nl-BE" altLang="nl-BE" sz="3200" dirty="0" smtClean="0"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BE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Een </a:t>
            </a:r>
            <a:r>
              <a:rPr lang="nl-BE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beginslag wordt genomen na het scoren van een doelpunt</a:t>
            </a:r>
            <a:r>
              <a:rPr lang="nl-BE" altLang="nl-BE" sz="3200" dirty="0">
                <a:solidFill>
                  <a:srgbClr val="023B6E"/>
                </a:solidFill>
              </a:rPr>
              <a:t> 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BE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Een </a:t>
            </a:r>
            <a:r>
              <a:rPr lang="nl-BE" altLang="nl-BE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bully</a:t>
            </a:r>
            <a:r>
              <a:rPr lang="nl-BE" altLang="nl-BE" sz="3200" dirty="0">
                <a:cs typeface="Times New Roman" panose="02020603050405020304" pitchFamily="18" charset="0"/>
              </a:rPr>
              <a:t> </a:t>
            </a:r>
            <a:r>
              <a:rPr lang="nl-BE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wordt genomen om het spel te hervatten na het stilleggen van de tijd zonder fout</a:t>
            </a:r>
            <a:r>
              <a:rPr lang="nl-BE" altLang="nl-BE" sz="3200" dirty="0">
                <a:solidFill>
                  <a:srgbClr val="023B6E"/>
                </a:solidFill>
              </a:rPr>
              <a:t>.</a:t>
            </a:r>
            <a:endParaRPr lang="nl-BE" altLang="nl-BE" sz="3200" dirty="0">
              <a:solidFill>
                <a:srgbClr val="023B6E"/>
              </a:solidFill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BE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Een spelhervatting mag niet met een hoge bal vanuit stilstand</a:t>
            </a:r>
          </a:p>
          <a:p>
            <a:pPr>
              <a:spcBef>
                <a:spcPts val="1200"/>
              </a:spcBef>
            </a:pPr>
            <a:endParaRPr lang="nl-B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Hervatting wedstrijd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381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BE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Een speler van elk team.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BE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Spelers staan tegenover elkaar:</a:t>
            </a:r>
          </a:p>
          <a:p>
            <a:pPr lvl="2">
              <a:spcBef>
                <a:spcPts val="1200"/>
              </a:spcBef>
            </a:pPr>
            <a:r>
              <a:rPr lang="nl-BE" altLang="nl-BE" sz="2400" dirty="0">
                <a:solidFill>
                  <a:srgbClr val="023B6E"/>
                </a:solidFill>
                <a:cs typeface="Times New Roman" panose="02020603050405020304" pitchFamily="18" charset="0"/>
              </a:rPr>
              <a:t>Bal ligt tussen de spelers</a:t>
            </a:r>
          </a:p>
          <a:p>
            <a:pPr lvl="2">
              <a:spcBef>
                <a:spcPts val="1200"/>
              </a:spcBef>
            </a:pPr>
            <a:r>
              <a:rPr lang="nl-BE" altLang="nl-BE" sz="2400" dirty="0">
                <a:solidFill>
                  <a:srgbClr val="023B6E"/>
                </a:solidFill>
                <a:cs typeface="Times New Roman" panose="02020603050405020304" pitchFamily="18" charset="0"/>
              </a:rPr>
              <a:t>Iedere speler heeft zijn stick aan zijn kant van de bal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BE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Spelers ‘vechten’ om de bal: Beide spelers tillen stick gelijktijdig </a:t>
            </a:r>
            <a:r>
              <a:rPr lang="nl-BE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op, slaan 1x op de grond en dan tikken </a:t>
            </a:r>
            <a:r>
              <a:rPr lang="nl-BE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met de sticks 1x tegen </a:t>
            </a:r>
            <a:r>
              <a:rPr lang="nl-BE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elkaar boven de bal. </a:t>
            </a:r>
            <a:r>
              <a:rPr lang="nl-BE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Nu komt het er op aan wie de bal als eerste heeft…..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BE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Fairplay </a:t>
            </a:r>
            <a:r>
              <a:rPr lang="nl-BE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nl-BE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 geeft </a:t>
            </a:r>
            <a:r>
              <a:rPr lang="nl-BE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de bal aan de ploeg welke de bal had voor het stilleggen van de tijd. Scheidsrechter mag hier niet beïnvloeden.</a:t>
            </a:r>
          </a:p>
          <a:p>
            <a:pPr>
              <a:spcBef>
                <a:spcPts val="1200"/>
              </a:spcBef>
            </a:pPr>
            <a:endParaRPr lang="nl-BE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Hervatting wedstrijd - Bully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654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nl-NL" altLang="nl-BE" sz="3200" dirty="0" smtClean="0">
              <a:solidFill>
                <a:srgbClr val="023B6E"/>
              </a:solidFill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 smtClean="0">
                <a:solidFill>
                  <a:srgbClr val="023B6E"/>
                </a:solidFill>
                <a:cs typeface="Arial" panose="020B0604020202020204" pitchFamily="34" charset="0"/>
              </a:rPr>
              <a:t>De </a:t>
            </a:r>
            <a:r>
              <a:rPr lang="nl-NL" altLang="nl-BE" sz="3200" dirty="0">
                <a:solidFill>
                  <a:srgbClr val="023B6E"/>
                </a:solidFill>
                <a:cs typeface="Arial" panose="020B0604020202020204" pitchFamily="34" charset="0"/>
              </a:rPr>
              <a:t>bal moet in zijn </a:t>
            </a:r>
            <a:r>
              <a:rPr lang="nl-NL" altLang="nl-BE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geheel</a:t>
            </a:r>
            <a:r>
              <a:rPr lang="nl-NL" altLang="nl-BE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nl-NL" altLang="nl-BE" sz="3200" dirty="0" smtClean="0">
                <a:solidFill>
                  <a:srgbClr val="023B6E"/>
                </a:solidFill>
                <a:cs typeface="Arial" panose="020B0604020202020204" pitchFamily="34" charset="0"/>
              </a:rPr>
              <a:t>over de lijn zijn om buiten te zijn!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nl-NL" altLang="nl-BE" sz="3200" dirty="0" smtClean="0">
              <a:solidFill>
                <a:srgbClr val="023B6E"/>
              </a:solidFill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 smtClean="0">
                <a:solidFill>
                  <a:srgbClr val="023B6E"/>
                </a:solidFill>
                <a:cs typeface="Arial" panose="020B0604020202020204" pitchFamily="34" charset="0"/>
              </a:rPr>
              <a:t>Over de zijlijn</a:t>
            </a:r>
            <a:r>
              <a:rPr lang="nl-NL" altLang="nl-BE" sz="3200" dirty="0" smtClean="0">
                <a:solidFill>
                  <a:srgbClr val="023B6E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nl-NL" altLang="nl-BE" sz="3200" dirty="0" smtClean="0">
                <a:solidFill>
                  <a:srgbClr val="023B6E"/>
                </a:solidFill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 </a:t>
            </a:r>
            <a:r>
              <a:rPr lang="nl-NL" altLang="nl-BE" sz="3200" dirty="0" smtClean="0">
                <a:solidFill>
                  <a:srgbClr val="023B6E"/>
                </a:solidFill>
                <a:cs typeface="Arial" panose="020B0604020202020204" pitchFamily="34" charset="0"/>
              </a:rPr>
              <a:t>inslag vanaf de zijlijn door de ploeg welke de bal niet als laatste heeft aangeraakt.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nl-NL" altLang="nl-BE" sz="3200" dirty="0" smtClean="0">
              <a:solidFill>
                <a:srgbClr val="023B6E"/>
              </a:solidFill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 smtClean="0">
                <a:solidFill>
                  <a:srgbClr val="023B6E"/>
                </a:solidFill>
                <a:cs typeface="Arial" panose="020B0604020202020204" pitchFamily="34" charset="0"/>
              </a:rPr>
              <a:t>Over de achterlijn door aanvaller: vrije slag verdediging</a:t>
            </a:r>
            <a:endParaRPr lang="nl-NL" altLang="nl-BE" sz="3200" dirty="0">
              <a:solidFill>
                <a:srgbClr val="023B6E"/>
              </a:solidFill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Bal buiten – Spel hervatting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197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nl-NL" altLang="nl-BE" sz="3200" dirty="0" smtClean="0">
              <a:solidFill>
                <a:srgbClr val="023B6E"/>
              </a:solidFill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 smtClean="0">
                <a:solidFill>
                  <a:srgbClr val="023B6E"/>
                </a:solidFill>
                <a:cs typeface="Arial" panose="020B0604020202020204" pitchFamily="34" charset="0"/>
              </a:rPr>
              <a:t>Over </a:t>
            </a:r>
            <a:r>
              <a:rPr lang="nl-NL" altLang="nl-BE" sz="3200" dirty="0">
                <a:solidFill>
                  <a:srgbClr val="023B6E"/>
                </a:solidFill>
                <a:cs typeface="Arial" panose="020B0604020202020204" pitchFamily="34" charset="0"/>
              </a:rPr>
              <a:t>de achterlijn door verdediger:</a:t>
            </a:r>
            <a:endParaRPr lang="nl-NL" altLang="nl-BE" sz="3200" dirty="0">
              <a:solidFill>
                <a:srgbClr val="023B6E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2">
              <a:spcBef>
                <a:spcPts val="1200"/>
              </a:spcBef>
            </a:pPr>
            <a:r>
              <a:rPr lang="nl-NL" altLang="nl-BE" sz="2200" dirty="0">
                <a:solidFill>
                  <a:srgbClr val="023B6E"/>
                </a:solidFill>
                <a:cs typeface="Arial" panose="020B0604020202020204" pitchFamily="34" charset="0"/>
              </a:rPr>
              <a:t>O</a:t>
            </a:r>
            <a:r>
              <a:rPr lang="nl-NL" altLang="nl-BE" sz="2200" dirty="0" smtClean="0">
                <a:solidFill>
                  <a:srgbClr val="023B6E"/>
                </a:solidFill>
                <a:cs typeface="Arial" panose="020B0604020202020204" pitchFamily="34" charset="0"/>
              </a:rPr>
              <a:t>n</a:t>
            </a:r>
            <a:r>
              <a:rPr lang="nl-NL" altLang="nl-BE" sz="2400" dirty="0" smtClean="0">
                <a:solidFill>
                  <a:srgbClr val="023B6E"/>
                </a:solidFill>
                <a:cs typeface="Arial" panose="020B0604020202020204" pitchFamily="34" charset="0"/>
              </a:rPr>
              <a:t>opzettelijk </a:t>
            </a:r>
            <a:r>
              <a:rPr lang="nl-NL" altLang="nl-BE" sz="2400" dirty="0">
                <a:solidFill>
                  <a:srgbClr val="023B6E"/>
                </a:solidFill>
                <a:cs typeface="Arial" panose="020B0604020202020204" pitchFamily="34" charset="0"/>
              </a:rPr>
              <a:t>door een verdediger </a:t>
            </a:r>
            <a:r>
              <a:rPr lang="nl-NL" altLang="nl-BE" sz="2400" dirty="0" smtClean="0">
                <a:solidFill>
                  <a:srgbClr val="023B6E"/>
                </a:solidFill>
                <a:cs typeface="Arial" panose="020B0604020202020204" pitchFamily="34" charset="0"/>
              </a:rPr>
              <a:t>over de achterlijn gespeeld/ </a:t>
            </a:r>
            <a:r>
              <a:rPr lang="nl-NL" altLang="nl-BE" sz="2400" dirty="0">
                <a:solidFill>
                  <a:srgbClr val="023B6E"/>
                </a:solidFill>
                <a:cs typeface="Arial" panose="020B0604020202020204" pitchFamily="34" charset="0"/>
              </a:rPr>
              <a:t>afgekaatst van de </a:t>
            </a:r>
            <a:r>
              <a:rPr lang="nl-NL" altLang="nl-BE" sz="2400" dirty="0" smtClean="0">
                <a:solidFill>
                  <a:srgbClr val="023B6E"/>
                </a:solidFill>
                <a:cs typeface="Arial" panose="020B0604020202020204" pitchFamily="34" charset="0"/>
              </a:rPr>
              <a:t>keeper: </a:t>
            </a:r>
            <a:r>
              <a:rPr lang="nl-NL" altLang="nl-BE" sz="2400" dirty="0" smtClean="0">
                <a:solidFill>
                  <a:srgbClr val="023B6E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nl-NL" altLang="nl-BE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lange </a:t>
            </a:r>
            <a:r>
              <a:rPr lang="nl-NL" altLang="nl-BE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corner </a:t>
            </a:r>
            <a:r>
              <a:rPr lang="nl-NL" altLang="nl-BE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 (op 23m lijn)</a:t>
            </a:r>
            <a:endParaRPr lang="nl-NL" altLang="nl-BE" sz="24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2">
              <a:spcBef>
                <a:spcPts val="1200"/>
              </a:spcBef>
            </a:pPr>
            <a:r>
              <a:rPr lang="nl-NL" altLang="nl-BE" sz="2400" dirty="0">
                <a:solidFill>
                  <a:srgbClr val="023B6E"/>
                </a:solidFill>
                <a:cs typeface="Arial" panose="020B0604020202020204" pitchFamily="34" charset="0"/>
              </a:rPr>
              <a:t>B</a:t>
            </a:r>
            <a:r>
              <a:rPr lang="nl-NL" altLang="nl-BE" sz="2400" dirty="0" smtClean="0">
                <a:solidFill>
                  <a:srgbClr val="023B6E"/>
                </a:solidFill>
                <a:cs typeface="Arial" panose="020B0604020202020204" pitchFamily="34" charset="0"/>
              </a:rPr>
              <a:t>uiten </a:t>
            </a:r>
            <a:r>
              <a:rPr lang="nl-NL" altLang="nl-BE" sz="2400" dirty="0">
                <a:solidFill>
                  <a:srgbClr val="023B6E"/>
                </a:solidFill>
                <a:cs typeface="Arial" panose="020B0604020202020204" pitchFamily="34" charset="0"/>
              </a:rPr>
              <a:t>de cirkel opzettelijk </a:t>
            </a:r>
            <a:r>
              <a:rPr lang="nl-NL" altLang="nl-BE" sz="2400" dirty="0" smtClean="0">
                <a:solidFill>
                  <a:srgbClr val="023B6E"/>
                </a:solidFill>
                <a:cs typeface="Arial" panose="020B0604020202020204" pitchFamily="34" charset="0"/>
              </a:rPr>
              <a:t>over de achterlijn gespeeld door </a:t>
            </a:r>
            <a:r>
              <a:rPr lang="nl-NL" altLang="nl-BE" sz="2400" dirty="0">
                <a:solidFill>
                  <a:srgbClr val="023B6E"/>
                </a:solidFill>
                <a:cs typeface="Arial" panose="020B0604020202020204" pitchFamily="34" charset="0"/>
              </a:rPr>
              <a:t>een verdediger (enkel in </a:t>
            </a:r>
            <a:r>
              <a:rPr lang="nl-NL" altLang="nl-BE" sz="2400" dirty="0" smtClean="0">
                <a:solidFill>
                  <a:srgbClr val="023B6E"/>
                </a:solidFill>
                <a:cs typeface="Arial" panose="020B0604020202020204" pitchFamily="34" charset="0"/>
              </a:rPr>
              <a:t>23m-gebied) </a:t>
            </a:r>
            <a:r>
              <a:rPr lang="nl-NL" altLang="nl-BE" sz="2400" dirty="0" smtClean="0">
                <a:solidFill>
                  <a:srgbClr val="023B6E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nl-NL" altLang="nl-BE" sz="2400" dirty="0" smtClean="0"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altLang="nl-BE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straf </a:t>
            </a:r>
            <a:r>
              <a:rPr lang="nl-NL" altLang="nl-BE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corner (PC)</a:t>
            </a:r>
          </a:p>
          <a:p>
            <a:pPr lvl="2">
              <a:spcBef>
                <a:spcPts val="1200"/>
              </a:spcBef>
            </a:pPr>
            <a:r>
              <a:rPr lang="nl-NL" altLang="nl-BE" sz="2400" dirty="0">
                <a:solidFill>
                  <a:srgbClr val="023B6E"/>
                </a:solidFill>
                <a:cs typeface="Arial" panose="020B0604020202020204" pitchFamily="34" charset="0"/>
              </a:rPr>
              <a:t>Binnen de cirkel onopzettelijk door een </a:t>
            </a:r>
            <a:r>
              <a:rPr lang="nl-NL" altLang="nl-BE" sz="2400" dirty="0" smtClean="0">
                <a:solidFill>
                  <a:srgbClr val="023B6E"/>
                </a:solidFill>
                <a:cs typeface="Arial" panose="020B0604020202020204" pitchFamily="34" charset="0"/>
              </a:rPr>
              <a:t>verdediger </a:t>
            </a:r>
            <a:r>
              <a:rPr lang="nl-NL" altLang="nl-BE" sz="2400" dirty="0" smtClean="0">
                <a:solidFill>
                  <a:srgbClr val="023B6E"/>
                </a:solidFill>
                <a:cs typeface="Arial" panose="020B0604020202020204" pitchFamily="34" charset="0"/>
              </a:rPr>
              <a:t>over de achterlijn gespeeld</a:t>
            </a:r>
            <a:r>
              <a:rPr lang="nl-NL" altLang="nl-BE" sz="2400" dirty="0" smtClean="0">
                <a:solidFill>
                  <a:srgbClr val="023B6E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nl-NL" altLang="nl-BE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lange corner (op 23m lijn)</a:t>
            </a:r>
            <a:endParaRPr lang="nl-NL" altLang="nl-BE" sz="2400" b="1" i="1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panose="020B0604020202020204" pitchFamily="34" charset="0"/>
            </a:endParaRPr>
          </a:p>
          <a:p>
            <a:pPr lvl="2">
              <a:spcBef>
                <a:spcPts val="1200"/>
              </a:spcBef>
            </a:pPr>
            <a:r>
              <a:rPr lang="nl-NL" altLang="nl-BE" sz="2400" dirty="0">
                <a:solidFill>
                  <a:srgbClr val="023B6E"/>
                </a:solidFill>
                <a:cs typeface="Arial" panose="020B0604020202020204" pitchFamily="34" charset="0"/>
              </a:rPr>
              <a:t>Binnen de cirkel </a:t>
            </a:r>
            <a:r>
              <a:rPr lang="nl-NL" altLang="nl-BE" sz="2400" dirty="0" smtClean="0">
                <a:solidFill>
                  <a:srgbClr val="023B6E"/>
                </a:solidFill>
                <a:cs typeface="Arial" panose="020B0604020202020204" pitchFamily="34" charset="0"/>
              </a:rPr>
              <a:t>opzettelijk over de achterlijn gespeeld </a:t>
            </a:r>
            <a:r>
              <a:rPr lang="nl-NL" altLang="nl-BE" sz="2400" dirty="0">
                <a:solidFill>
                  <a:srgbClr val="023B6E"/>
                </a:solidFill>
                <a:cs typeface="Arial" panose="020B0604020202020204" pitchFamily="34" charset="0"/>
              </a:rPr>
              <a:t>door een </a:t>
            </a:r>
            <a:r>
              <a:rPr lang="nl-NL" altLang="nl-BE" sz="2400" dirty="0" smtClean="0">
                <a:solidFill>
                  <a:srgbClr val="023B6E"/>
                </a:solidFill>
                <a:cs typeface="Arial" panose="020B0604020202020204" pitchFamily="34" charset="0"/>
              </a:rPr>
              <a:t>verdediger </a:t>
            </a:r>
            <a:r>
              <a:rPr lang="nl-NL" altLang="nl-BE" sz="2400" dirty="0" smtClean="0">
                <a:solidFill>
                  <a:srgbClr val="023B6E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nl-NL" altLang="nl-BE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  <a:sym typeface="Wingdings" panose="05000000000000000000" pitchFamily="2" charset="2"/>
              </a:rPr>
              <a:t>straf corner</a:t>
            </a:r>
            <a:r>
              <a:rPr lang="nl-NL" altLang="nl-BE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nl-NL" altLang="nl-BE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(PC</a:t>
            </a:r>
            <a:r>
              <a:rPr lang="nl-NL" altLang="nl-BE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)</a:t>
            </a:r>
            <a:endParaRPr lang="nl-NL" altLang="nl-BE" sz="2400" b="1" i="1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Bal buiten – Spel hervatting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7440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2973" y="1262294"/>
            <a:ext cx="9944543" cy="5350042"/>
          </a:xfrm>
        </p:spPr>
        <p:txBody>
          <a:bodyPr/>
          <a:lstStyle/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nl-NL" altLang="nl-BE" sz="3200" dirty="0" smtClean="0">
              <a:solidFill>
                <a:srgbClr val="023B6E"/>
              </a:solidFill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Met </a:t>
            </a:r>
            <a:r>
              <a:rPr lang="nl-NL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je stick boven de schouder </a:t>
            </a:r>
            <a:r>
              <a:rPr lang="nl-NL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spelen is verboden</a:t>
            </a:r>
            <a:r>
              <a:rPr lang="nl-NL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Uitzondering: </a:t>
            </a:r>
          </a:p>
          <a:p>
            <a:pPr lvl="2">
              <a:spcBef>
                <a:spcPts val="600"/>
              </a:spcBef>
            </a:pPr>
            <a:r>
              <a:rPr lang="nl-NL" altLang="nl-BE" sz="24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De </a:t>
            </a:r>
            <a:r>
              <a:rPr lang="nl-NL" altLang="nl-BE" sz="2400" dirty="0">
                <a:solidFill>
                  <a:srgbClr val="023B6E"/>
                </a:solidFill>
                <a:cs typeface="Times New Roman" panose="02020603050405020304" pitchFamily="18" charset="0"/>
              </a:rPr>
              <a:t>keeper, wanneer de bal binnen zijn </a:t>
            </a:r>
            <a:r>
              <a:rPr lang="nl-NL" altLang="nl-BE" sz="24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eigen </a:t>
            </a:r>
            <a:r>
              <a:rPr lang="nl-NL" altLang="nl-BE" sz="2400" dirty="0">
                <a:solidFill>
                  <a:srgbClr val="023B6E"/>
                </a:solidFill>
                <a:cs typeface="Times New Roman" panose="02020603050405020304" pitchFamily="18" charset="0"/>
              </a:rPr>
              <a:t>cirkel </a:t>
            </a:r>
            <a:r>
              <a:rPr lang="nl-NL" altLang="nl-BE" sz="24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is.</a:t>
            </a:r>
          </a:p>
          <a:p>
            <a:pPr lvl="2">
              <a:spcBef>
                <a:spcPts val="600"/>
              </a:spcBef>
            </a:pPr>
            <a:r>
              <a:rPr lang="nl-NL" altLang="nl-BE" sz="2400" dirty="0">
                <a:solidFill>
                  <a:srgbClr val="023B6E"/>
                </a:solidFill>
                <a:cs typeface="Times New Roman" panose="02020603050405020304" pitchFamily="18" charset="0"/>
              </a:rPr>
              <a:t>Verdedigers mogen een schot op doel op </a:t>
            </a:r>
            <a:r>
              <a:rPr lang="nl-NL" altLang="nl-BE" sz="24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elke </a:t>
            </a:r>
            <a:r>
              <a:rPr lang="nl-NL" altLang="nl-BE" sz="2400" dirty="0">
                <a:solidFill>
                  <a:srgbClr val="023B6E"/>
                </a:solidFill>
                <a:cs typeface="Times New Roman" panose="02020603050405020304" pitchFamily="18" charset="0"/>
              </a:rPr>
              <a:t>gewenste hoogte stoppen of afkaatsen (bal moet duidelijk in de richting tussen de 2 doelpalen gaan).</a:t>
            </a:r>
            <a:br>
              <a:rPr lang="nl-NL" altLang="nl-BE" sz="2400" dirty="0">
                <a:solidFill>
                  <a:srgbClr val="023B6E"/>
                </a:solidFill>
                <a:cs typeface="Times New Roman" panose="02020603050405020304" pitchFamily="18" charset="0"/>
              </a:rPr>
            </a:br>
            <a:r>
              <a:rPr lang="nl-NL" altLang="nl-BE" sz="2400" dirty="0">
                <a:solidFill>
                  <a:srgbClr val="023B6E"/>
                </a:solidFill>
                <a:cs typeface="Times New Roman" panose="02020603050405020304" pitchFamily="18" charset="0"/>
              </a:rPr>
              <a:t>Indien een slagbeweging boven de </a:t>
            </a:r>
            <a:r>
              <a:rPr lang="nl-NL" altLang="nl-BE" sz="24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schouders</a:t>
            </a:r>
          </a:p>
          <a:p>
            <a:pPr marL="914400" lvl="2" indent="0">
              <a:spcBef>
                <a:spcPts val="600"/>
              </a:spcBef>
              <a:buNone/>
            </a:pPr>
            <a:r>
              <a:rPr lang="nl-NL" altLang="nl-BE" sz="2400" dirty="0" smtClean="0">
                <a:solidFill>
                  <a:srgbClr val="023B6E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		</a:t>
            </a:r>
            <a:r>
              <a:rPr lang="nl-NL" altLang="nl-BE" sz="24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 </a:t>
            </a:r>
            <a:r>
              <a:rPr lang="nl-NL" altLang="nl-BE" sz="2400" b="1" dirty="0">
                <a:solidFill>
                  <a:srgbClr val="023B6E"/>
                </a:solidFill>
                <a:cs typeface="Times New Roman" panose="02020603050405020304" pitchFamily="18" charset="0"/>
              </a:rPr>
              <a:t>STROKE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nl-NL" altLang="nl-BE" sz="3200" dirty="0" smtClean="0">
              <a:solidFill>
                <a:srgbClr val="023B6E"/>
              </a:solidFill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Spelen </a:t>
            </a:r>
            <a:r>
              <a:rPr lang="nl-NL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met de bolle kant van de stick mag niet!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nl-NL" altLang="nl-BE" sz="3200" dirty="0"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nl-NL" altLang="nl-BE" sz="3200" dirty="0">
              <a:cs typeface="Times New Roman" panose="02020603050405020304" pitchFamily="18" charset="0"/>
            </a:endParaRPr>
          </a:p>
          <a:p>
            <a:endParaRPr lang="nl-B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 smtClean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Stick boven de schouder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5848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nl-NL" sz="3200" dirty="0" smtClean="0">
              <a:solidFill>
                <a:srgbClr val="023B6E"/>
              </a:solidFill>
              <a:cs typeface="Times New Roman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  <a:cs typeface="Times New Roman" charset="0"/>
              </a:rPr>
              <a:t>Een </a:t>
            </a:r>
            <a:r>
              <a:rPr lang="nl-NL" sz="3200" dirty="0">
                <a:solidFill>
                  <a:srgbClr val="023B6E"/>
                </a:solidFill>
                <a:cs typeface="Times New Roman" charset="0"/>
              </a:rPr>
              <a:t>h</a:t>
            </a:r>
            <a:r>
              <a:rPr lang="nl-NL" sz="3200" dirty="0">
                <a:solidFill>
                  <a:srgbClr val="023B6E"/>
                </a:solidFill>
              </a:rPr>
              <a:t>oge bal mag direct in de cirkel worden gespeeld</a:t>
            </a:r>
            <a:br>
              <a:rPr lang="nl-NL" sz="3200" dirty="0">
                <a:solidFill>
                  <a:srgbClr val="023B6E"/>
                </a:solidFill>
              </a:rPr>
            </a:br>
            <a:r>
              <a:rPr lang="nl-NL" sz="3200" dirty="0">
                <a:solidFill>
                  <a:srgbClr val="023B6E"/>
                </a:solidFill>
              </a:rPr>
              <a:t>De bal mag in dit geval aan beide zijden niet dichter dan 5m van de goal neerkomen / gespeeld worden =&gt; vrije slag voor verdedigers.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nl-NL" sz="3200" dirty="0" smtClean="0">
              <a:solidFill>
                <a:srgbClr val="023B6E"/>
              </a:solidFill>
              <a:cs typeface="Times New Roman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  <a:cs typeface="Times New Roman" charset="0"/>
              </a:rPr>
              <a:t>Spelers </a:t>
            </a:r>
            <a:r>
              <a:rPr lang="nl-NL" sz="3200" dirty="0">
                <a:solidFill>
                  <a:srgbClr val="023B6E"/>
                </a:solidFill>
                <a:cs typeface="Times New Roman" charset="0"/>
              </a:rPr>
              <a:t>mogen niet binnen de 5 meter komen van een speler die de neerkomende bal ontvangt en </a:t>
            </a:r>
            <a:r>
              <a:rPr lang="nl-NL" sz="3200" dirty="0" smtClean="0">
                <a:solidFill>
                  <a:srgbClr val="023B6E"/>
                </a:solidFill>
                <a:cs typeface="Times New Roman" charset="0"/>
              </a:rPr>
              <a:t>controleert.</a:t>
            </a:r>
          </a:p>
          <a:p>
            <a:pPr marL="0" indent="0">
              <a:spcBef>
                <a:spcPts val="1200"/>
              </a:spcBef>
              <a:buNone/>
            </a:pPr>
            <a:endParaRPr lang="nl-B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Hoge bal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9688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nl-NL" sz="3200" dirty="0" smtClean="0">
              <a:solidFill>
                <a:srgbClr val="023B6E"/>
              </a:solidFill>
              <a:cs typeface="Times New Roman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  <a:cs typeface="Times New Roman" charset="0"/>
              </a:rPr>
              <a:t>Indien </a:t>
            </a:r>
            <a:r>
              <a:rPr lang="nl-NL" sz="3200" dirty="0">
                <a:solidFill>
                  <a:srgbClr val="023B6E"/>
                </a:solidFill>
                <a:cs typeface="Times New Roman" charset="0"/>
              </a:rPr>
              <a:t>niet duidelijk is wie ontvanger is; met andere woorden de bal wordt richting een groep spelers gespeeld =&gt; </a:t>
            </a:r>
            <a:r>
              <a:rPr lang="nl-NL" sz="3200" dirty="0">
                <a:solidFill>
                  <a:srgbClr val="023B6E"/>
                </a:solidFill>
              </a:rPr>
              <a:t>Gevaarlijk spel dus vrije slag voor verdedigers</a:t>
            </a:r>
            <a:r>
              <a:rPr lang="nl-NL" sz="3200" dirty="0">
                <a:solidFill>
                  <a:srgbClr val="023B6E"/>
                </a:solidFill>
                <a:cs typeface="Times New Roman" charset="0"/>
              </a:rPr>
              <a:t>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nl-NL" sz="3200" dirty="0" smtClean="0">
              <a:solidFill>
                <a:srgbClr val="023B6E"/>
              </a:solidFill>
              <a:cs typeface="Times New Roman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  <a:cs typeface="Times New Roman" charset="0"/>
              </a:rPr>
              <a:t>Indien </a:t>
            </a:r>
            <a:r>
              <a:rPr lang="nl-NL" sz="3200" dirty="0">
                <a:solidFill>
                  <a:srgbClr val="023B6E"/>
                </a:solidFill>
                <a:cs typeface="Times New Roman" charset="0"/>
              </a:rPr>
              <a:t>de bal geflickt wordt naar een open ruimte heeft de </a:t>
            </a:r>
            <a:r>
              <a:rPr lang="nl-NL" sz="3200" dirty="0" smtClean="0">
                <a:solidFill>
                  <a:srgbClr val="023B6E"/>
                </a:solidFill>
                <a:cs typeface="Times New Roman" charset="0"/>
              </a:rPr>
              <a:t>speler ‘alleen onder </a:t>
            </a:r>
            <a:r>
              <a:rPr lang="nl-NL" sz="3200" dirty="0">
                <a:solidFill>
                  <a:srgbClr val="023B6E"/>
                </a:solidFill>
                <a:cs typeface="Times New Roman" charset="0"/>
              </a:rPr>
              <a:t>de bal’ voordeel. De overige spelers moeten deze speler de ruimte geven om de bal te spelen -&gt; 5m-regel</a:t>
            </a:r>
            <a:endParaRPr lang="nl-NL" sz="3200" dirty="0">
              <a:solidFill>
                <a:srgbClr val="023B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charset="0"/>
            </a:endParaRPr>
          </a:p>
          <a:p>
            <a:pPr>
              <a:spcBef>
                <a:spcPts val="1200"/>
              </a:spcBef>
            </a:pPr>
            <a:endParaRPr lang="nl-BE" dirty="0">
              <a:solidFill>
                <a:srgbClr val="023B6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Hoge bal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496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 smtClean="0">
                <a:solidFill>
                  <a:srgbClr val="023B6E"/>
                </a:solidFill>
              </a:rPr>
              <a:t>Field </a:t>
            </a:r>
            <a:r>
              <a:rPr lang="en-US" sz="3200" dirty="0">
                <a:solidFill>
                  <a:srgbClr val="023B6E"/>
                </a:solidFill>
              </a:rPr>
              <a:t>goal</a:t>
            </a:r>
            <a:r>
              <a:rPr lang="nl-NL" sz="3200" dirty="0" smtClean="0">
                <a:solidFill>
                  <a:srgbClr val="023B6E"/>
                </a:solidFill>
              </a:rPr>
              <a:t>:</a:t>
            </a:r>
          </a:p>
          <a:p>
            <a:pPr lvl="2">
              <a:spcBef>
                <a:spcPts val="1200"/>
              </a:spcBef>
              <a:defRPr/>
            </a:pPr>
            <a:r>
              <a:rPr lang="nl-NL" sz="2400" dirty="0" smtClean="0">
                <a:solidFill>
                  <a:srgbClr val="023B6E"/>
                </a:solidFill>
              </a:rPr>
              <a:t>Als </a:t>
            </a:r>
            <a:r>
              <a:rPr lang="nl-NL" sz="2400" dirty="0">
                <a:solidFill>
                  <a:srgbClr val="023B6E"/>
                </a:solidFill>
              </a:rPr>
              <a:t>de bal binnen de cirkel is gespeeld door een aanvaller, hierna </a:t>
            </a:r>
            <a:r>
              <a:rPr lang="nl-NL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niet meer buiten </a:t>
            </a:r>
            <a:r>
              <a:rPr lang="nl-NL" sz="2400" dirty="0">
                <a:solidFill>
                  <a:srgbClr val="023B6E"/>
                </a:solidFill>
              </a:rPr>
              <a:t>de cirkel is geweest en in z’n geheel over de doellijn is geweest. </a:t>
            </a:r>
            <a:endParaRPr lang="nl-NL" sz="2400" dirty="0" smtClean="0">
              <a:solidFill>
                <a:srgbClr val="023B6E"/>
              </a:solidFill>
            </a:endParaRPr>
          </a:p>
          <a:p>
            <a:pPr lvl="2">
              <a:spcBef>
                <a:spcPts val="1200"/>
              </a:spcBef>
              <a:defRPr/>
            </a:pPr>
            <a:r>
              <a:rPr lang="nl-NL" sz="2400" dirty="0" smtClean="0">
                <a:solidFill>
                  <a:srgbClr val="023B6E"/>
                </a:solidFill>
              </a:rPr>
              <a:t>Het </a:t>
            </a:r>
            <a:r>
              <a:rPr lang="nl-NL" sz="2400" dirty="0">
                <a:solidFill>
                  <a:srgbClr val="023B6E"/>
                </a:solidFill>
              </a:rPr>
              <a:t>spelen van de bal door een verdediger nadat deze door de aanvaller is </a:t>
            </a:r>
            <a:r>
              <a:rPr lang="nl-NL" sz="2400" dirty="0" smtClean="0">
                <a:solidFill>
                  <a:srgbClr val="023B6E"/>
                </a:solidFill>
              </a:rPr>
              <a:t>gespeeld </a:t>
            </a:r>
            <a:r>
              <a:rPr lang="nl-NL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binnen de cirkel</a:t>
            </a:r>
            <a:r>
              <a:rPr lang="nl-NL" sz="2400" dirty="0" smtClean="0"/>
              <a:t> </a:t>
            </a:r>
            <a:r>
              <a:rPr lang="nl-NL" sz="2400" dirty="0">
                <a:solidFill>
                  <a:srgbClr val="023B6E"/>
                </a:solidFill>
              </a:rPr>
              <a:t>heeft geen invloed op het </a:t>
            </a:r>
            <a:r>
              <a:rPr lang="nl-NL" sz="2400" dirty="0" smtClean="0">
                <a:solidFill>
                  <a:srgbClr val="023B6E"/>
                </a:solidFill>
              </a:rPr>
              <a:t>doelpunt. Goal dus!</a:t>
            </a:r>
            <a:endParaRPr lang="nl-NL" sz="2400" dirty="0">
              <a:solidFill>
                <a:srgbClr val="023B6E"/>
              </a:solidFill>
            </a:endParaRPr>
          </a:p>
          <a:p>
            <a:pPr lvl="2">
              <a:spcBef>
                <a:spcPts val="1200"/>
              </a:spcBef>
              <a:defRPr/>
            </a:pPr>
            <a:r>
              <a:rPr lang="nl-NL" sz="2400" dirty="0" smtClean="0">
                <a:solidFill>
                  <a:srgbClr val="023B6E"/>
                </a:solidFill>
              </a:rPr>
              <a:t>De </a:t>
            </a:r>
            <a:r>
              <a:rPr lang="nl-NL" sz="2400" dirty="0">
                <a:solidFill>
                  <a:srgbClr val="023B6E"/>
                </a:solidFill>
              </a:rPr>
              <a:t>Bal moet ‘binnen’ de cirkel </a:t>
            </a:r>
            <a:r>
              <a:rPr lang="nl-NL" sz="2400" dirty="0" smtClean="0">
                <a:solidFill>
                  <a:srgbClr val="023B6E"/>
                </a:solidFill>
              </a:rPr>
              <a:t>zijn </a:t>
            </a:r>
            <a:r>
              <a:rPr lang="nl-NL" sz="2400" dirty="0" smtClean="0">
                <a:solidFill>
                  <a:srgbClr val="023B6E"/>
                </a:solidFill>
              </a:rPr>
              <a:t>volledig </a:t>
            </a:r>
            <a:r>
              <a:rPr lang="nl-NL" sz="2400" dirty="0">
                <a:solidFill>
                  <a:srgbClr val="023B6E"/>
                </a:solidFill>
              </a:rPr>
              <a:t>op/over de cirkellijn.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</a:rPr>
              <a:t>Als resultaat van een </a:t>
            </a:r>
            <a:r>
              <a:rPr lang="nl-NL" sz="3200" dirty="0" smtClean="0">
                <a:solidFill>
                  <a:srgbClr val="023B6E"/>
                </a:solidFill>
              </a:rPr>
              <a:t/>
            </a:r>
            <a:br>
              <a:rPr lang="nl-NL" sz="3200" dirty="0" smtClean="0">
                <a:solidFill>
                  <a:srgbClr val="023B6E"/>
                </a:solidFill>
              </a:rPr>
            </a:br>
            <a:r>
              <a:rPr lang="nl-NL" sz="3200" dirty="0" smtClean="0">
                <a:solidFill>
                  <a:srgbClr val="023B6E"/>
                </a:solidFill>
              </a:rPr>
              <a:t>toegekende </a:t>
            </a:r>
            <a:r>
              <a:rPr lang="nl-NL" sz="3200" dirty="0" err="1" smtClean="0">
                <a:solidFill>
                  <a:srgbClr val="023B6E"/>
                </a:solidFill>
              </a:rPr>
              <a:t>stroke</a:t>
            </a:r>
            <a:endParaRPr lang="nl-NL" sz="3200" dirty="0">
              <a:solidFill>
                <a:srgbClr val="023B6E"/>
              </a:solidFill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</a:rPr>
              <a:t>Als resultaat van een PC</a:t>
            </a:r>
          </a:p>
          <a:p>
            <a:endParaRPr lang="nl-B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Geldig doelpunt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Picture 3" descr="X12ValidGoal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0135" y="4576451"/>
            <a:ext cx="3867381" cy="2205532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9548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X12ValidGoal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0135" y="4406804"/>
            <a:ext cx="3867381" cy="2205532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endParaRPr lang="nl-NL" sz="3200" dirty="0" smtClean="0">
              <a:solidFill>
                <a:srgbClr val="023B6E"/>
              </a:solidFill>
            </a:endParaRP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</a:rPr>
              <a:t>Het </a:t>
            </a:r>
            <a:r>
              <a:rPr lang="nl-NL" sz="3200" dirty="0">
                <a:solidFill>
                  <a:srgbClr val="023B6E"/>
                </a:solidFill>
              </a:rPr>
              <a:t>is een geldig doelpunt indien er bij field goal wordt geshot of geflickt </a:t>
            </a:r>
            <a:r>
              <a:rPr lang="nl-NL" sz="3200" dirty="0" smtClean="0">
                <a:solidFill>
                  <a:srgbClr val="023B6E"/>
                </a:solidFill>
              </a:rPr>
              <a:t>waarbij</a:t>
            </a:r>
            <a:endParaRPr lang="nl-NL" sz="3200" dirty="0">
              <a:solidFill>
                <a:srgbClr val="023B6E"/>
              </a:solidFill>
            </a:endParaRPr>
          </a:p>
          <a:p>
            <a:pPr lvl="2">
              <a:spcBef>
                <a:spcPts val="600"/>
              </a:spcBef>
              <a:defRPr/>
            </a:pPr>
            <a:r>
              <a:rPr lang="nl-NL" sz="2400" dirty="0">
                <a:solidFill>
                  <a:srgbClr val="023B6E"/>
                </a:solidFill>
              </a:rPr>
              <a:t>Binnen de 5m van een verdediger en in de richting van de goal (tussen de 2 doelpalen) gespeeld: bal moet onder de knie blijven</a:t>
            </a:r>
          </a:p>
          <a:p>
            <a:pPr lvl="2">
              <a:spcBef>
                <a:spcPts val="600"/>
              </a:spcBef>
              <a:defRPr/>
            </a:pPr>
            <a:r>
              <a:rPr lang="nl-NL" sz="2400" dirty="0">
                <a:solidFill>
                  <a:srgbClr val="023B6E"/>
                </a:solidFill>
              </a:rPr>
              <a:t>Indien de verdediger op meer dan 5m staat en in de richting van de goal (tussen de 2 doelpalen) gespeeld: bal mag hoog worden gespeeld</a:t>
            </a:r>
          </a:p>
          <a:p>
            <a:endParaRPr lang="nl-BE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Geldig doelpunt – </a:t>
            </a:r>
            <a:r>
              <a:rPr lang="en-US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Field goal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980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BE" altLang="nl-BE" sz="3200" i="1" dirty="0">
                <a:solidFill>
                  <a:srgbClr val="023B6E"/>
                </a:solidFill>
                <a:cs typeface="Times New Roman" panose="02020603050405020304" pitchFamily="18" charset="0"/>
              </a:rPr>
              <a:t>Een doelpunt geef je aan door te fluiten, en beide armen naast elkaar te strekken, waarbij je naar de middenstip wijst.</a:t>
            </a:r>
            <a:r>
              <a:rPr lang="nl-BE" altLang="nl-BE" sz="3200" b="0" i="1" dirty="0">
                <a:solidFill>
                  <a:srgbClr val="023B6E"/>
                </a:solidFill>
                <a:cs typeface="Times New Roman" panose="02020603050405020304" pitchFamily="18" charset="0"/>
              </a:rPr>
              <a:t> </a:t>
            </a:r>
            <a:endParaRPr lang="en-US" altLang="nl-BE" sz="3200" b="0" i="1" dirty="0">
              <a:solidFill>
                <a:srgbClr val="023B6E"/>
              </a:solidFill>
              <a:cs typeface="Times New Roman" panose="02020603050405020304" pitchFamily="18" charset="0"/>
            </a:endParaRPr>
          </a:p>
          <a:p>
            <a:endParaRPr lang="nl-B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Geldig doelpunt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7707" y="2898588"/>
            <a:ext cx="2890959" cy="352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02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Times New Roman" charset="0"/>
              </a:rPr>
              <a:t>Een tegenstander hinderen. Bijvoorbeeld: duwen, omver lopen, pootje haken, </a:t>
            </a:r>
            <a:r>
              <a:rPr lang="nl-NL" sz="3200" i="1" dirty="0">
                <a:solidFill>
                  <a:srgbClr val="023B6E"/>
                </a:solidFill>
                <a:cs typeface="Times New Roman" charset="0"/>
              </a:rPr>
              <a:t>langs achter aanvallen (gevaarlijk spel)</a:t>
            </a:r>
            <a:r>
              <a:rPr lang="nl-NL" sz="3200" dirty="0">
                <a:solidFill>
                  <a:srgbClr val="023B6E"/>
                </a:solidFill>
                <a:cs typeface="Times New Roman" charset="0"/>
              </a:rPr>
              <a:t>. 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Times New Roman" charset="0"/>
              </a:rPr>
              <a:t>Een gerichte sliding/tackle waarbij een tegenstander ten val wordt gebracht =&gt; gevaarlijk spel; Vrije </a:t>
            </a:r>
            <a:r>
              <a:rPr lang="nl-NL" sz="3200" dirty="0" smtClean="0">
                <a:solidFill>
                  <a:srgbClr val="023B6E"/>
                </a:solidFill>
                <a:cs typeface="Times New Roman" charset="0"/>
              </a:rPr>
              <a:t>slag</a:t>
            </a:r>
            <a:r>
              <a:rPr lang="nl-NL" sz="3200" dirty="0">
                <a:solidFill>
                  <a:srgbClr val="023B6E"/>
                </a:solidFill>
                <a:cs typeface="Times New Roman" charset="0"/>
              </a:rPr>
              <a:t> </a:t>
            </a:r>
            <a:r>
              <a:rPr lang="nl-NL" sz="3200" dirty="0" smtClean="0">
                <a:solidFill>
                  <a:srgbClr val="023B6E"/>
                </a:solidFill>
                <a:cs typeface="Times New Roman" charset="0"/>
              </a:rPr>
              <a:t>+ </a:t>
            </a:r>
            <a:r>
              <a:rPr lang="nl-NL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charset="0"/>
              </a:rPr>
              <a:t>gele </a:t>
            </a:r>
            <a:r>
              <a:rPr lang="nl-NL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charset="0"/>
              </a:rPr>
              <a:t>kaart (10 min) </a:t>
            </a:r>
            <a:endParaRPr lang="nl-NL" sz="3200" dirty="0">
              <a:cs typeface="Times New Roman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charset="0"/>
              </a:rPr>
              <a:t>Bij een opzettelijke overtreding</a:t>
            </a:r>
            <a:r>
              <a:rPr lang="nl-NL" sz="3200" dirty="0">
                <a:solidFill>
                  <a:srgbClr val="023B6E"/>
                </a:solidFill>
                <a:cs typeface="Times New Roman" charset="0"/>
              </a:rPr>
              <a:t> = </a:t>
            </a:r>
            <a:r>
              <a:rPr lang="nl-NL" sz="3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charset="0"/>
              </a:rPr>
              <a:t>groene kaart</a:t>
            </a:r>
            <a:r>
              <a:rPr lang="nl-NL" sz="3200" dirty="0">
                <a:solidFill>
                  <a:srgbClr val="00B050"/>
                </a:solidFill>
                <a:cs typeface="Times New Roman" charset="0"/>
              </a:rPr>
              <a:t> </a:t>
            </a:r>
            <a:r>
              <a:rPr lang="nl-NL" sz="3200" dirty="0">
                <a:cs typeface="Times New Roman" charset="0"/>
              </a:rPr>
              <a:t>/ </a:t>
            </a:r>
            <a:r>
              <a:rPr lang="nl-NL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charset="0"/>
              </a:rPr>
              <a:t>gele kaart </a:t>
            </a:r>
            <a:r>
              <a:rPr lang="nl-NL" sz="3200" dirty="0">
                <a:cs typeface="Times New Roman" charset="0"/>
              </a:rPr>
              <a:t>/</a:t>
            </a:r>
            <a:r>
              <a:rPr lang="nl-NL" sz="3200" dirty="0">
                <a:solidFill>
                  <a:schemeClr val="accent1"/>
                </a:solidFill>
                <a:cs typeface="Times New Roman" charset="0"/>
              </a:rPr>
              <a:t> </a:t>
            </a:r>
            <a:r>
              <a:rPr lang="nl-NL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charset="0"/>
              </a:rPr>
              <a:t>rode kaart </a:t>
            </a:r>
            <a:r>
              <a:rPr lang="nl-NL" sz="3200" dirty="0">
                <a:solidFill>
                  <a:srgbClr val="023B6E"/>
                </a:solidFill>
                <a:cs typeface="Times New Roman" charset="0"/>
              </a:rPr>
              <a:t>afhankelijk van de omstandigheden</a:t>
            </a:r>
          </a:p>
          <a:p>
            <a:pPr marL="0" indent="0">
              <a:spcBef>
                <a:spcPts val="1200"/>
              </a:spcBef>
              <a:buNone/>
            </a:pPr>
            <a:endParaRPr lang="en-GB" sz="32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Hinderen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146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nl-NL" sz="3200" dirty="0" smtClean="0">
              <a:solidFill>
                <a:srgbClr val="023B6E"/>
              </a:solidFill>
              <a:cs typeface="Arial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onopzettelijk </a:t>
            </a:r>
            <a:r>
              <a:rPr lang="nl-NL" sz="3200" dirty="0">
                <a:solidFill>
                  <a:srgbClr val="023B6E"/>
                </a:solidFill>
                <a:cs typeface="Arial" charset="0"/>
              </a:rPr>
              <a:t>door 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aanvaller 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  <a:sym typeface="Wingdings" panose="05000000000000000000" pitchFamily="2" charset="2"/>
              </a:rPr>
              <a:t>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 </a:t>
            </a:r>
            <a:r>
              <a:rPr lang="nl-NL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vrije slag </a:t>
            </a:r>
            <a:r>
              <a:rPr lang="nl-NL" sz="3200" dirty="0">
                <a:solidFill>
                  <a:srgbClr val="023B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verdediger 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opzettelijk door 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aanvaller 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  <a:sym typeface="Wingdings" panose="05000000000000000000" pitchFamily="2" charset="2"/>
              </a:rPr>
              <a:t>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 </a:t>
            </a:r>
            <a:r>
              <a:rPr lang="nl-NL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vrije slag </a:t>
            </a:r>
            <a:r>
              <a:rPr lang="nl-NL" sz="3200" dirty="0">
                <a:solidFill>
                  <a:srgbClr val="023B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verdediger </a:t>
            </a:r>
            <a:r>
              <a:rPr lang="nl-NL" sz="3200" dirty="0">
                <a:solidFill>
                  <a:srgbClr val="023B6E"/>
                </a:solidFill>
                <a:cs typeface="Arial" charset="0"/>
              </a:rPr>
              <a:t>(evt. met persoonlijke straf voor aanvaller) 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onopzettelijk door 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verdediger 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  <a:sym typeface="Wingdings" panose="05000000000000000000" pitchFamily="2" charset="2"/>
              </a:rPr>
              <a:t>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 </a:t>
            </a:r>
            <a:r>
              <a:rPr lang="nl-NL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vrije slag </a:t>
            </a:r>
            <a:r>
              <a:rPr lang="nl-NL" sz="3200" dirty="0">
                <a:solidFill>
                  <a:srgbClr val="023B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aanvaller 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opzettelijk door 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verdediger 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  <a:sym typeface="Wingdings" panose="05000000000000000000" pitchFamily="2" charset="2"/>
              </a:rPr>
              <a:t>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 </a:t>
            </a:r>
            <a:r>
              <a:rPr lang="nl-NL" sz="3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Strafcorner (PC)</a:t>
            </a:r>
            <a:endParaRPr lang="nl-NL" sz="32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>
              <a:spcBef>
                <a:spcPts val="1200"/>
              </a:spcBef>
            </a:pPr>
            <a:endParaRPr lang="nl-BE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Fout in </a:t>
            </a:r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23m-gebied (</a:t>
            </a:r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buiten cirkel)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492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nl-NL" sz="3200" dirty="0" smtClean="0">
              <a:solidFill>
                <a:srgbClr val="023B6E"/>
              </a:solidFill>
              <a:cs typeface="Arial" charset="0"/>
            </a:endParaRP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(</a:t>
            </a:r>
            <a:r>
              <a:rPr lang="nl-NL" sz="3200" dirty="0">
                <a:solidFill>
                  <a:srgbClr val="023B6E"/>
                </a:solidFill>
                <a:cs typeface="Arial" charset="0"/>
              </a:rPr>
              <a:t>on)opzettelijk door 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aanvaller 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  <a:sym typeface="Wingdings" panose="05000000000000000000" pitchFamily="2" charset="2"/>
              </a:rPr>
              <a:t>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 </a:t>
            </a:r>
            <a:r>
              <a:rPr lang="nl-NL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vrije slag verdediger</a:t>
            </a:r>
            <a:r>
              <a:rPr lang="nl-NL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onopzettelijk door 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verdediger 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  <a:sym typeface="Wingdings" panose="05000000000000000000" pitchFamily="2" charset="2"/>
              </a:rPr>
              <a:t> </a:t>
            </a:r>
            <a:r>
              <a:rPr lang="nl-NL" sz="3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  <a:sym typeface="Wingdings" panose="05000000000000000000" pitchFamily="2" charset="2"/>
              </a:rPr>
              <a:t>Strafcorner</a:t>
            </a:r>
            <a:r>
              <a:rPr lang="nl-NL" sz="3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(PC) </a:t>
            </a:r>
            <a:r>
              <a:rPr lang="nl-NL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aanvaller 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onopzettelijk door verdediger met zeker doelpunt 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voorkomen 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  <a:sym typeface="Wingdings" panose="05000000000000000000" pitchFamily="2" charset="2"/>
              </a:rPr>
              <a:t>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 </a:t>
            </a:r>
            <a:r>
              <a:rPr lang="nl-NL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stroke aanvaller 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opzettelijk door 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verdediger 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  <a:sym typeface="Wingdings" panose="05000000000000000000" pitchFamily="2" charset="2"/>
              </a:rPr>
              <a:t>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 </a:t>
            </a:r>
            <a:r>
              <a:rPr lang="nl-NL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stroke aanvaller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Fout in cirkel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8976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nl-NL" sz="3200" dirty="0" smtClean="0">
              <a:solidFill>
                <a:srgbClr val="023B6E"/>
              </a:solidFill>
              <a:cs typeface="Arial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Bij </a:t>
            </a:r>
            <a:r>
              <a:rPr lang="nl-NL" sz="3200" dirty="0">
                <a:solidFill>
                  <a:srgbClr val="023B6E"/>
                </a:solidFill>
                <a:cs typeface="Arial" charset="0"/>
              </a:rPr>
              <a:t>een spelhervatting mag dit worden gedaan door middel van een </a:t>
            </a:r>
            <a:r>
              <a:rPr lang="nl-NL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Self-Pass</a:t>
            </a:r>
            <a:r>
              <a:rPr lang="nl-NL" sz="3200" dirty="0">
                <a:cs typeface="Arial" charset="0"/>
              </a:rPr>
              <a:t>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Bij een self-pass speel je de bal als het ware naar je zelf ipv een teamgenoot.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De </a:t>
            </a:r>
            <a:r>
              <a:rPr lang="nl-NL" sz="3200" dirty="0">
                <a:solidFill>
                  <a:srgbClr val="023B6E"/>
                </a:solidFill>
                <a:cs typeface="Arial" charset="0"/>
              </a:rPr>
              <a:t>bal mag niet opzettelijk hoog worden gespeeld vanuit </a:t>
            </a:r>
            <a:r>
              <a:rPr lang="nl-NL" sz="3200" u="sng" dirty="0">
                <a:solidFill>
                  <a:srgbClr val="023B6E"/>
                </a:solidFill>
                <a:cs typeface="Arial" charset="0"/>
              </a:rPr>
              <a:t>stilstand</a:t>
            </a:r>
            <a:r>
              <a:rPr lang="nl-NL" sz="3200" dirty="0">
                <a:solidFill>
                  <a:srgbClr val="023B6E"/>
                </a:solidFill>
                <a:cs typeface="Arial" charset="0"/>
              </a:rPr>
              <a:t>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Self-pass is niet toegestaan bij het nemen van een 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straf corner (PC) </a:t>
            </a:r>
            <a:r>
              <a:rPr lang="nl-NL" sz="3200" dirty="0">
                <a:solidFill>
                  <a:srgbClr val="023B6E"/>
                </a:solidFill>
                <a:cs typeface="Arial" charset="0"/>
              </a:rPr>
              <a:t>/ Stroke.</a:t>
            </a:r>
          </a:p>
          <a:p>
            <a:pPr>
              <a:spcBef>
                <a:spcPts val="1200"/>
              </a:spcBef>
            </a:pPr>
            <a:endParaRPr lang="nl-B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Self-pass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2455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nl-NL" sz="3200" dirty="0" smtClean="0">
              <a:solidFill>
                <a:srgbClr val="023B6E"/>
              </a:solidFill>
              <a:cs typeface="Arial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De </a:t>
            </a:r>
            <a:r>
              <a:rPr lang="nl-NL" sz="3200" dirty="0">
                <a:solidFill>
                  <a:srgbClr val="023B6E"/>
                </a:solidFill>
                <a:cs typeface="Arial" charset="0"/>
              </a:rPr>
              <a:t>volgende bepalingen zijn van toepassing bij een self-pass:</a:t>
            </a:r>
          </a:p>
          <a:p>
            <a:pPr lvl="2">
              <a:spcBef>
                <a:spcPts val="1200"/>
              </a:spcBef>
              <a:defRPr/>
            </a:pPr>
            <a:r>
              <a:rPr lang="nl-NL" sz="2400" dirty="0">
                <a:solidFill>
                  <a:srgbClr val="023B6E"/>
                </a:solidFill>
                <a:cs typeface="Arial" charset="0"/>
              </a:rPr>
              <a:t>Er moeten</a:t>
            </a:r>
            <a:r>
              <a:rPr lang="nl-NL" sz="2400" dirty="0">
                <a:solidFill>
                  <a:srgbClr val="023B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</a:t>
            </a:r>
            <a:r>
              <a:rPr lang="nl-NL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2 duidelijke </a:t>
            </a:r>
            <a:r>
              <a:rPr lang="nl-NL" sz="2400" dirty="0">
                <a:solidFill>
                  <a:srgbClr val="023B6E"/>
                </a:solidFill>
                <a:cs typeface="Arial" charset="0"/>
              </a:rPr>
              <a:t>handelingen zijn:</a:t>
            </a:r>
          </a:p>
          <a:p>
            <a:pPr lvl="3">
              <a:spcBef>
                <a:spcPts val="1200"/>
              </a:spcBef>
              <a:defRPr/>
            </a:pPr>
            <a:r>
              <a:rPr lang="nl-NL" sz="2000" dirty="0">
                <a:solidFill>
                  <a:srgbClr val="023B6E"/>
                </a:solidFill>
                <a:cs typeface="Arial" charset="0"/>
              </a:rPr>
              <a:t>De </a:t>
            </a:r>
            <a:r>
              <a:rPr lang="nl-NL" sz="2000" dirty="0" err="1">
                <a:solidFill>
                  <a:srgbClr val="023B6E"/>
                </a:solidFill>
                <a:cs typeface="Arial" charset="0"/>
              </a:rPr>
              <a:t>self</a:t>
            </a:r>
            <a:r>
              <a:rPr lang="nl-NL" sz="2000" dirty="0">
                <a:solidFill>
                  <a:srgbClr val="023B6E"/>
                </a:solidFill>
                <a:cs typeface="Arial" charset="0"/>
              </a:rPr>
              <a:t>-pass </a:t>
            </a:r>
            <a:r>
              <a:rPr lang="nl-NL" sz="2000" dirty="0" smtClean="0">
                <a:solidFill>
                  <a:srgbClr val="023B6E"/>
                </a:solidFill>
                <a:cs typeface="Arial" charset="0"/>
              </a:rPr>
              <a:t>op zich</a:t>
            </a:r>
            <a:r>
              <a:rPr lang="nl-NL" sz="2000" dirty="0">
                <a:solidFill>
                  <a:srgbClr val="023B6E"/>
                </a:solidFill>
                <a:cs typeface="Arial" charset="0"/>
              </a:rPr>
              <a:t>; het aan je zelf passen van de bal</a:t>
            </a:r>
            <a:br>
              <a:rPr lang="nl-NL" sz="2000" dirty="0">
                <a:solidFill>
                  <a:srgbClr val="023B6E"/>
                </a:solidFill>
                <a:cs typeface="Arial" charset="0"/>
              </a:rPr>
            </a:br>
            <a:endParaRPr lang="nl-NL" sz="2000" dirty="0" smtClean="0">
              <a:solidFill>
                <a:srgbClr val="023B6E"/>
              </a:solidFill>
              <a:cs typeface="Arial" charset="0"/>
            </a:endParaRPr>
          </a:p>
          <a:p>
            <a:pPr lvl="3">
              <a:spcBef>
                <a:spcPts val="1200"/>
              </a:spcBef>
              <a:defRPr/>
            </a:pPr>
            <a:r>
              <a:rPr lang="nl-NL" sz="2000" dirty="0" smtClean="0">
                <a:solidFill>
                  <a:srgbClr val="023B6E"/>
                </a:solidFill>
                <a:cs typeface="Arial" charset="0"/>
              </a:rPr>
              <a:t>De </a:t>
            </a:r>
            <a:r>
              <a:rPr lang="nl-NL" sz="2000" dirty="0">
                <a:solidFill>
                  <a:srgbClr val="023B6E"/>
                </a:solidFill>
                <a:cs typeface="Arial" charset="0"/>
              </a:rPr>
              <a:t>vervolg actie; een push, slag, het drijven van de bal etc.</a:t>
            </a:r>
            <a:br>
              <a:rPr lang="nl-NL" sz="2000" dirty="0">
                <a:solidFill>
                  <a:srgbClr val="023B6E"/>
                </a:solidFill>
                <a:cs typeface="Arial" charset="0"/>
              </a:rPr>
            </a:br>
            <a:r>
              <a:rPr lang="nl-NL" sz="2000" dirty="0">
                <a:solidFill>
                  <a:srgbClr val="023B6E"/>
                </a:solidFill>
                <a:cs typeface="Arial" charset="0"/>
              </a:rPr>
              <a:t>Het weg dribbelen wordt aanzien als een dubbele actie = Self-Pass</a:t>
            </a:r>
            <a:r>
              <a:rPr lang="nl-NL" sz="2000" dirty="0" smtClean="0">
                <a:solidFill>
                  <a:srgbClr val="023B6E"/>
                </a:solidFill>
                <a:cs typeface="Arial" charset="0"/>
              </a:rPr>
              <a:t>.</a:t>
            </a:r>
            <a:endParaRPr lang="nl-NL" sz="2000" dirty="0">
              <a:solidFill>
                <a:srgbClr val="023B6E"/>
              </a:solidFill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Self-pass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137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Voordeel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Vrije 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slag</a:t>
            </a:r>
            <a:endParaRPr lang="nl-NL" sz="3200" dirty="0">
              <a:solidFill>
                <a:srgbClr val="023B6E"/>
              </a:solidFill>
              <a:cs typeface="Arial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Strafcorner of PC (penalty corner)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Strafbal of Stroke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Persoonlijke straffen</a:t>
            </a:r>
          </a:p>
          <a:p>
            <a:pPr lvl="3">
              <a:spcBef>
                <a:spcPts val="1200"/>
              </a:spcBef>
              <a:defRPr/>
            </a:pPr>
            <a:r>
              <a:rPr lang="nl-NL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Groen</a:t>
            </a:r>
            <a:r>
              <a:rPr lang="nl-NL" sz="2800" b="1" dirty="0"/>
              <a:t>  </a:t>
            </a:r>
            <a:r>
              <a:rPr lang="nl-NL" sz="2800" b="1" dirty="0">
                <a:solidFill>
                  <a:srgbClr val="023B6E"/>
                </a:solidFill>
              </a:rPr>
              <a:t>– </a:t>
            </a:r>
            <a:r>
              <a:rPr lang="nl-NL" sz="2800" b="1" dirty="0" smtClean="0">
                <a:solidFill>
                  <a:srgbClr val="023B6E"/>
                </a:solidFill>
              </a:rPr>
              <a:t>tijdelijke verwijdering:</a:t>
            </a:r>
            <a:r>
              <a:rPr lang="nl-NL" sz="2800" b="1" dirty="0" smtClean="0">
                <a:solidFill>
                  <a:srgbClr val="023B6E"/>
                </a:solidFill>
                <a:sym typeface="Wingdings" panose="05000000000000000000" pitchFamily="2" charset="2"/>
              </a:rPr>
              <a:t> </a:t>
            </a:r>
            <a:r>
              <a:rPr lang="nl-NL" sz="2800" b="1" dirty="0" smtClean="0">
                <a:solidFill>
                  <a:srgbClr val="023B6E"/>
                </a:solidFill>
              </a:rPr>
              <a:t>2 min.</a:t>
            </a:r>
            <a:endParaRPr lang="nl-NL" sz="2800" b="1" dirty="0">
              <a:solidFill>
                <a:srgbClr val="023B6E"/>
              </a:solidFill>
            </a:endParaRPr>
          </a:p>
          <a:p>
            <a:pPr lvl="3">
              <a:spcBef>
                <a:spcPts val="1200"/>
              </a:spcBef>
              <a:defRPr/>
            </a:pPr>
            <a:r>
              <a:rPr lang="nl-NL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Geel</a:t>
            </a:r>
            <a:r>
              <a:rPr lang="nl-NL" sz="2800" b="1" dirty="0"/>
              <a:t>     </a:t>
            </a:r>
            <a:r>
              <a:rPr lang="nl-NL" sz="2800" b="1" dirty="0">
                <a:solidFill>
                  <a:srgbClr val="023B6E"/>
                </a:solidFill>
              </a:rPr>
              <a:t>– tijdelijke </a:t>
            </a:r>
            <a:r>
              <a:rPr lang="nl-NL" sz="2800" b="1" dirty="0" smtClean="0">
                <a:solidFill>
                  <a:srgbClr val="023B6E"/>
                </a:solidFill>
              </a:rPr>
              <a:t>verwijdering: minimum </a:t>
            </a:r>
            <a:r>
              <a:rPr lang="nl-NL" sz="2800" b="1" dirty="0" smtClean="0">
                <a:solidFill>
                  <a:srgbClr val="023B6E"/>
                </a:solidFill>
              </a:rPr>
              <a:t>5 min</a:t>
            </a:r>
            <a:endParaRPr lang="nl-NL" sz="2800" b="1" dirty="0">
              <a:solidFill>
                <a:srgbClr val="023B6E"/>
              </a:solidFill>
            </a:endParaRPr>
          </a:p>
          <a:p>
            <a:pPr lvl="3">
              <a:spcBef>
                <a:spcPts val="1200"/>
              </a:spcBef>
              <a:defRPr/>
            </a:pPr>
            <a:r>
              <a:rPr lang="nl-N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Rood</a:t>
            </a:r>
            <a:r>
              <a:rPr lang="nl-NL" sz="2800" b="1" dirty="0"/>
              <a:t>    </a:t>
            </a:r>
            <a:r>
              <a:rPr lang="nl-NL" sz="2800" b="1" dirty="0">
                <a:solidFill>
                  <a:srgbClr val="023B6E"/>
                </a:solidFill>
              </a:rPr>
              <a:t>– definitieve verwijdering</a:t>
            </a:r>
            <a:endParaRPr lang="nl-NL" sz="2800" b="1" dirty="0">
              <a:solidFill>
                <a:srgbClr val="023B6E"/>
              </a:solidFill>
              <a:cs typeface="Times New Roman" charset="0"/>
            </a:endParaRPr>
          </a:p>
          <a:p>
            <a:endParaRPr lang="nl-B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STRAFFEN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13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nl-NL" sz="3200" dirty="0" smtClean="0">
              <a:solidFill>
                <a:srgbClr val="023B6E"/>
              </a:solidFill>
              <a:cs typeface="Arial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Er </a:t>
            </a:r>
            <a:r>
              <a:rPr lang="nl-NL" sz="3200" dirty="0">
                <a:solidFill>
                  <a:srgbClr val="023B6E"/>
                </a:solidFill>
                <a:cs typeface="Arial" charset="0"/>
              </a:rPr>
              <a:t>moet een onderscheid worden gemaakt tussen:</a:t>
            </a:r>
          </a:p>
          <a:p>
            <a:pPr lvl="2">
              <a:spcBef>
                <a:spcPts val="1200"/>
              </a:spcBef>
              <a:defRPr/>
            </a:pPr>
            <a:r>
              <a:rPr lang="nl-NL" sz="2400" dirty="0">
                <a:solidFill>
                  <a:srgbClr val="023B6E"/>
                </a:solidFill>
                <a:cs typeface="Arial" charset="0"/>
              </a:rPr>
              <a:t>Een vrije slag </a:t>
            </a:r>
            <a:r>
              <a:rPr lang="nl-NL" sz="2400" dirty="0">
                <a:solidFill>
                  <a:srgbClr val="023B6E"/>
                </a:solidFill>
                <a:ea typeface="Arial Unicode MS" pitchFamily="34" charset="-128"/>
                <a:cs typeface="Arial Unicode MS" pitchFamily="34" charset="-128"/>
              </a:rPr>
              <a:t>in het gebied tot de aanvallende 23m lijn</a:t>
            </a:r>
          </a:p>
          <a:p>
            <a:pPr lvl="2">
              <a:spcBef>
                <a:spcPts val="1200"/>
              </a:spcBef>
              <a:defRPr/>
            </a:pPr>
            <a:r>
              <a:rPr lang="nl-NL" sz="2400" dirty="0">
                <a:solidFill>
                  <a:srgbClr val="023B6E"/>
                </a:solidFill>
                <a:ea typeface="Arial Unicode MS" pitchFamily="34" charset="-128"/>
                <a:cs typeface="Arial Unicode MS" pitchFamily="34" charset="-128"/>
              </a:rPr>
              <a:t>Een vrije slag in het 23-metergebied voor aanvallers.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  <a:ea typeface="Arial Unicode MS" pitchFamily="34" charset="-128"/>
                <a:cs typeface="Arial" charset="0"/>
              </a:rPr>
              <a:t>De </a:t>
            </a:r>
            <a:r>
              <a:rPr lang="nl-NL" sz="3200" dirty="0">
                <a:solidFill>
                  <a:srgbClr val="023B6E"/>
                </a:solidFill>
                <a:ea typeface="Arial Unicode MS" pitchFamily="34" charset="-128"/>
                <a:cs typeface="Arial" charset="0"/>
              </a:rPr>
              <a:t>bal mag worden genomen door middel van:</a:t>
            </a:r>
          </a:p>
          <a:p>
            <a:pPr marL="1676400" lvl="3" indent="-36195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nl-NL" sz="2800" dirty="0" smtClean="0">
                <a:solidFill>
                  <a:srgbClr val="023B6E"/>
                </a:solidFill>
                <a:ea typeface="Arial Unicode MS" pitchFamily="34" charset="-128"/>
                <a:cs typeface="Arial" charset="0"/>
              </a:rPr>
              <a:t>Push</a:t>
            </a:r>
            <a:endParaRPr lang="nl-NL" sz="2800" dirty="0">
              <a:solidFill>
                <a:srgbClr val="023B6E"/>
              </a:solidFill>
              <a:ea typeface="Arial Unicode MS" pitchFamily="34" charset="-128"/>
              <a:cs typeface="Arial" charset="0"/>
            </a:endParaRPr>
          </a:p>
          <a:p>
            <a:pPr marL="1676400" lvl="3" indent="-36195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nl-NL" sz="2800" dirty="0">
                <a:solidFill>
                  <a:srgbClr val="023B6E"/>
                </a:solidFill>
                <a:ea typeface="Arial Unicode MS" pitchFamily="34" charset="-128"/>
                <a:cs typeface="Arial" charset="0"/>
              </a:rPr>
              <a:t>Slag	</a:t>
            </a:r>
          </a:p>
          <a:p>
            <a:pPr marL="1676400" lvl="3" indent="-36195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nl-NL" sz="2800" dirty="0" smtClean="0">
                <a:solidFill>
                  <a:srgbClr val="023B6E"/>
                </a:solidFill>
                <a:ea typeface="Arial Unicode MS" pitchFamily="34" charset="-128"/>
                <a:cs typeface="Arial" charset="0"/>
              </a:rPr>
              <a:t>Self-pass</a:t>
            </a:r>
            <a:endParaRPr lang="nl-NL" sz="2800" dirty="0">
              <a:solidFill>
                <a:srgbClr val="023B6E"/>
              </a:solidFill>
              <a:ea typeface="Arial Unicode MS" pitchFamily="34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Vrije slag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430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  <a:buFont typeface="Arial" panose="020B0604020202020204" pitchFamily="34" charset="0"/>
              <a:buChar char="•"/>
              <a:defRPr/>
            </a:pPr>
            <a:endParaRPr lang="nl-NL" sz="3200" dirty="0" smtClean="0">
              <a:solidFill>
                <a:srgbClr val="023B6E"/>
              </a:solidFill>
              <a:cs typeface="Arial" charset="0"/>
            </a:endParaRP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De </a:t>
            </a:r>
            <a:r>
              <a:rPr lang="nl-NL" sz="3200" dirty="0">
                <a:solidFill>
                  <a:srgbClr val="023B6E"/>
                </a:solidFill>
                <a:cs typeface="Arial" charset="0"/>
              </a:rPr>
              <a:t>vrije slag wordt genomen </a:t>
            </a:r>
            <a:r>
              <a:rPr lang="nl-NL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nabij</a:t>
            </a:r>
            <a:r>
              <a:rPr lang="nl-NL" sz="3200" dirty="0">
                <a:solidFill>
                  <a:schemeClr val="accent1"/>
                </a:solidFill>
                <a:cs typeface="Arial" charset="0"/>
              </a:rPr>
              <a:t> </a:t>
            </a:r>
            <a:r>
              <a:rPr lang="nl-NL" sz="3200" dirty="0">
                <a:solidFill>
                  <a:srgbClr val="023B6E"/>
                </a:solidFill>
                <a:cs typeface="Arial" charset="0"/>
              </a:rPr>
              <a:t>de plaats van de overtreding. </a:t>
            </a:r>
            <a:r>
              <a:rPr lang="nl-NL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Nabij</a:t>
            </a:r>
            <a:r>
              <a:rPr lang="nl-NL" sz="3200" i="1" dirty="0">
                <a:solidFill>
                  <a:srgbClr val="C00000"/>
                </a:solidFill>
                <a:cs typeface="Arial" charset="0"/>
              </a:rPr>
              <a:t> = </a:t>
            </a:r>
            <a:r>
              <a:rPr lang="nl-NL" sz="3200" dirty="0">
                <a:solidFill>
                  <a:srgbClr val="023B6E"/>
                </a:solidFill>
                <a:cs typeface="Arial" charset="0"/>
              </a:rPr>
              <a:t>binnen 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speelafstand </a:t>
            </a:r>
            <a:r>
              <a:rPr lang="nl-NL" sz="3200" dirty="0">
                <a:solidFill>
                  <a:srgbClr val="023B6E"/>
                </a:solidFill>
                <a:cs typeface="Arial" charset="0"/>
              </a:rPr>
              <a:t>zonder aanzienlijk voordeel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Bal </a:t>
            </a:r>
            <a:r>
              <a:rPr lang="nl-NL" sz="3200" dirty="0">
                <a:solidFill>
                  <a:srgbClr val="023B6E"/>
                </a:solidFill>
                <a:cs typeface="Arial" charset="0"/>
              </a:rPr>
              <a:t>naar voor leggen 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= voordeel</a:t>
            </a:r>
          </a:p>
          <a:p>
            <a:pPr>
              <a:spcBef>
                <a:spcPts val="18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Bal</a:t>
            </a:r>
            <a:r>
              <a:rPr lang="nl-NL" sz="3200" dirty="0" smtClean="0">
                <a:solidFill>
                  <a:schemeClr val="accent1"/>
                </a:solidFill>
                <a:cs typeface="Arial" charset="0"/>
              </a:rPr>
              <a:t> </a:t>
            </a:r>
            <a:r>
              <a:rPr lang="nl-NL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naar achter </a:t>
            </a:r>
            <a:r>
              <a:rPr lang="nl-NL" sz="3200" dirty="0">
                <a:solidFill>
                  <a:srgbClr val="023B6E"/>
                </a:solidFill>
                <a:cs typeface="Arial" charset="0"/>
              </a:rPr>
              <a:t>leggen kan ook 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voordeel </a:t>
            </a:r>
            <a:r>
              <a:rPr lang="nl-NL" sz="3200" dirty="0">
                <a:solidFill>
                  <a:srgbClr val="023B6E"/>
                </a:solidFill>
                <a:cs typeface="Arial" charset="0"/>
              </a:rPr>
              <a:t>zijn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!!</a:t>
            </a:r>
            <a:endParaRPr lang="nl-NL" sz="3200" dirty="0">
              <a:solidFill>
                <a:srgbClr val="023B6E"/>
              </a:solidFill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Vrije slag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211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nl-NL" altLang="nl-BE" sz="3200" dirty="0" smtClean="0">
              <a:solidFill>
                <a:srgbClr val="023B6E"/>
              </a:solidFill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 smtClean="0">
                <a:solidFill>
                  <a:srgbClr val="023B6E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De </a:t>
            </a:r>
            <a:r>
              <a:rPr lang="nl-NL" altLang="nl-BE" sz="3200" dirty="0">
                <a:solidFill>
                  <a:srgbClr val="023B6E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bal moet gecontroleerd worden voor hij wordt gespeeld.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Tegenspelers op ministens 5m afstand staan.</a:t>
            </a:r>
            <a:br>
              <a:rPr lang="nl-NL" altLang="nl-BE" sz="3200" dirty="0">
                <a:solidFill>
                  <a:srgbClr val="023B6E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</a:br>
            <a:r>
              <a:rPr lang="nl-NL" altLang="nl-BE" sz="3200" dirty="0">
                <a:solidFill>
                  <a:srgbClr val="023B6E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Indien een verdedigende speler binnen de 5m staat, maar geen invloed heeft op het spel is dit geen reden voor oponthoud of affluiten.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De bal mag niet opzettelijk hoog worden gespeeld</a:t>
            </a:r>
          </a:p>
          <a:p>
            <a:pPr>
              <a:spcBef>
                <a:spcPts val="1200"/>
              </a:spcBef>
            </a:pPr>
            <a:endParaRPr lang="nl-BE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Vrije slag tot aan de 23m lijn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537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nl-NL" sz="3200" dirty="0" smtClean="0">
              <a:solidFill>
                <a:srgbClr val="023B6E"/>
              </a:solidFill>
              <a:ea typeface="Arial Unicode MS" pitchFamily="34" charset="-128"/>
              <a:cs typeface="Arial Unicode MS" pitchFamily="34" charset="-128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  <a:ea typeface="Arial Unicode MS" pitchFamily="34" charset="-128"/>
                <a:cs typeface="Arial Unicode MS" pitchFamily="34" charset="-128"/>
              </a:rPr>
              <a:t>De </a:t>
            </a:r>
            <a:r>
              <a:rPr lang="nl-NL" sz="3200" dirty="0">
                <a:solidFill>
                  <a:srgbClr val="023B6E"/>
                </a:solidFill>
                <a:ea typeface="Arial Unicode MS" pitchFamily="34" charset="-128"/>
                <a:cs typeface="Arial Unicode MS" pitchFamily="34" charset="-128"/>
              </a:rPr>
              <a:t>bal </a:t>
            </a:r>
            <a:r>
              <a:rPr lang="nl-NL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itchFamily="34" charset="-128"/>
                <a:cs typeface="Arial Unicode MS" pitchFamily="34" charset="-128"/>
              </a:rPr>
              <a:t>moet</a:t>
            </a:r>
            <a:r>
              <a:rPr lang="nl-NL" sz="3200" dirty="0">
                <a:solidFill>
                  <a:schemeClr val="accent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nl-NL" sz="3200" dirty="0">
                <a:solidFill>
                  <a:srgbClr val="023B6E"/>
                </a:solidFill>
                <a:ea typeface="Arial Unicode MS" pitchFamily="34" charset="-128"/>
                <a:cs typeface="Arial Unicode MS" pitchFamily="34" charset="-128"/>
              </a:rPr>
              <a:t>stil liggen op exacte plaats van overtreding!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ea typeface="Arial Unicode MS" pitchFamily="34" charset="-128"/>
                <a:cs typeface="Arial Unicode MS" pitchFamily="34" charset="-128"/>
              </a:rPr>
              <a:t>Alle spelers op ministens 5m afstand </a:t>
            </a:r>
            <a:r>
              <a:rPr lang="nl-NL" sz="3200" dirty="0" smtClean="0">
                <a:solidFill>
                  <a:srgbClr val="023B6E"/>
                </a:solidFill>
                <a:ea typeface="Arial Unicode MS" pitchFamily="34" charset="-128"/>
                <a:cs typeface="Arial Unicode MS" pitchFamily="34" charset="-128"/>
              </a:rPr>
              <a:t>staan.</a:t>
            </a:r>
          </a:p>
          <a:p>
            <a:pPr lvl="2">
              <a:spcBef>
                <a:spcPts val="1200"/>
              </a:spcBef>
              <a:defRPr/>
            </a:pPr>
            <a:r>
              <a:rPr lang="nl-NL" sz="2400" dirty="0" smtClean="0">
                <a:solidFill>
                  <a:srgbClr val="023B6E"/>
                </a:solidFill>
                <a:ea typeface="Arial Unicode MS" pitchFamily="34" charset="-128"/>
                <a:cs typeface="Arial Unicode MS" pitchFamily="34" charset="-128"/>
              </a:rPr>
              <a:t>Opzettelijk </a:t>
            </a:r>
            <a:r>
              <a:rPr lang="nl-NL" sz="2400" dirty="0">
                <a:solidFill>
                  <a:srgbClr val="023B6E"/>
                </a:solidFill>
                <a:ea typeface="Arial Unicode MS" pitchFamily="34" charset="-128"/>
                <a:cs typeface="Arial Unicode MS" pitchFamily="34" charset="-128"/>
              </a:rPr>
              <a:t>binnen de 5m blijven staan door verdediger: </a:t>
            </a:r>
            <a:r>
              <a:rPr lang="nl-NL" sz="2400" dirty="0" smtClean="0">
                <a:solidFill>
                  <a:srgbClr val="023B6E"/>
                </a:solidFill>
                <a:ea typeface="Arial Unicode MS" pitchFamily="34" charset="-128"/>
                <a:cs typeface="Arial Unicode MS" pitchFamily="34" charset="-128"/>
              </a:rPr>
              <a:t>PC</a:t>
            </a:r>
          </a:p>
          <a:p>
            <a:pPr lvl="2">
              <a:spcBef>
                <a:spcPts val="1200"/>
              </a:spcBef>
              <a:defRPr/>
            </a:pPr>
            <a:r>
              <a:rPr lang="nl-NL" sz="2400" dirty="0">
                <a:solidFill>
                  <a:srgbClr val="023B6E"/>
                </a:solidFill>
                <a:ea typeface="Arial Unicode MS" pitchFamily="34" charset="-128"/>
                <a:cs typeface="Arial Unicode MS" pitchFamily="34" charset="-128"/>
              </a:rPr>
              <a:t>Opzettelijk binnen de 5m blijven staan door aanvaller: Vrije slag verdediging</a:t>
            </a:r>
          </a:p>
          <a:p>
            <a:pPr lvl="2">
              <a:spcBef>
                <a:spcPts val="1200"/>
              </a:spcBef>
              <a:defRPr/>
            </a:pPr>
            <a:r>
              <a:rPr lang="nl-NL" sz="2400" dirty="0" smtClean="0">
                <a:solidFill>
                  <a:srgbClr val="023B6E"/>
                </a:solidFill>
                <a:ea typeface="Arial Unicode MS" pitchFamily="34" charset="-128"/>
                <a:cs typeface="Arial Unicode MS" pitchFamily="34" charset="-128"/>
              </a:rPr>
              <a:t>Indien </a:t>
            </a:r>
            <a:r>
              <a:rPr lang="nl-NL" sz="2400" dirty="0">
                <a:solidFill>
                  <a:srgbClr val="023B6E"/>
                </a:solidFill>
                <a:ea typeface="Arial Unicode MS" pitchFamily="34" charset="-128"/>
                <a:cs typeface="Arial Unicode MS" pitchFamily="34" charset="-128"/>
              </a:rPr>
              <a:t>een speler binnen de 5m staat, maar geen invloed heeft op het spel is dit geen reden voor oponthoud of </a:t>
            </a:r>
            <a:r>
              <a:rPr lang="nl-NL" sz="2400" dirty="0" smtClean="0">
                <a:solidFill>
                  <a:srgbClr val="023B6E"/>
                </a:solidFill>
                <a:ea typeface="Arial Unicode MS" pitchFamily="34" charset="-128"/>
                <a:cs typeface="Arial Unicode MS" pitchFamily="34" charset="-128"/>
              </a:rPr>
              <a:t>af fluiten.</a:t>
            </a:r>
            <a:endParaRPr lang="nl-NL" sz="3200" b="1" dirty="0">
              <a:solidFill>
                <a:srgbClr val="023B6E"/>
              </a:solidFill>
              <a:ea typeface="Arial Unicode MS" pitchFamily="34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Vrije slag in 23m </a:t>
            </a:r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- aanvallers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8782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defRPr/>
            </a:pPr>
            <a:endParaRPr lang="nl-NL" sz="3200" dirty="0" smtClean="0">
              <a:ea typeface="Arial Unicode MS" pitchFamily="34" charset="-128"/>
              <a:cs typeface="Arial" charset="0"/>
            </a:endParaRPr>
          </a:p>
          <a:p>
            <a:pPr marL="0" indent="0">
              <a:spcBef>
                <a:spcPts val="1200"/>
              </a:spcBef>
              <a:buNone/>
              <a:defRPr/>
            </a:pPr>
            <a:endParaRPr lang="nl-NL" sz="3200" dirty="0">
              <a:solidFill>
                <a:srgbClr val="023B6E"/>
              </a:solidFill>
              <a:ea typeface="Arial Unicode MS" pitchFamily="34" charset="-128"/>
              <a:cs typeface="Arial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  <a:ea typeface="Arial Unicode MS" pitchFamily="34" charset="-128"/>
                <a:cs typeface="Arial" charset="0"/>
              </a:rPr>
              <a:t>De </a:t>
            </a:r>
            <a:r>
              <a:rPr lang="nl-NL" sz="3200" dirty="0">
                <a:solidFill>
                  <a:srgbClr val="023B6E"/>
                </a:solidFill>
                <a:ea typeface="Arial Unicode MS" pitchFamily="34" charset="-128"/>
                <a:cs typeface="Arial" charset="0"/>
              </a:rPr>
              <a:t>bal mag worden genomen door middel </a:t>
            </a:r>
            <a:r>
              <a:rPr lang="nl-NL" sz="3200" dirty="0" smtClean="0">
                <a:solidFill>
                  <a:srgbClr val="023B6E"/>
                </a:solidFill>
                <a:ea typeface="Arial Unicode MS" pitchFamily="34" charset="-128"/>
                <a:cs typeface="Arial" charset="0"/>
              </a:rPr>
              <a:t>van:</a:t>
            </a:r>
          </a:p>
          <a:p>
            <a:pPr lvl="3">
              <a:spcBef>
                <a:spcPts val="1200"/>
              </a:spcBef>
              <a:defRPr/>
            </a:pPr>
            <a:r>
              <a:rPr lang="nl-NL" sz="2600" dirty="0" smtClean="0">
                <a:solidFill>
                  <a:srgbClr val="023B6E"/>
                </a:solidFill>
                <a:ea typeface="Arial Unicode MS" pitchFamily="34" charset="-128"/>
                <a:cs typeface="Arial" charset="0"/>
              </a:rPr>
              <a:t>Push</a:t>
            </a:r>
          </a:p>
          <a:p>
            <a:pPr lvl="3">
              <a:spcBef>
                <a:spcPts val="1200"/>
              </a:spcBef>
              <a:defRPr/>
            </a:pPr>
            <a:r>
              <a:rPr lang="nl-NL" sz="2600" dirty="0" smtClean="0">
                <a:solidFill>
                  <a:srgbClr val="023B6E"/>
                </a:solidFill>
                <a:ea typeface="Arial Unicode MS" pitchFamily="34" charset="-128"/>
                <a:cs typeface="Arial" charset="0"/>
              </a:rPr>
              <a:t>Slag</a:t>
            </a:r>
          </a:p>
          <a:p>
            <a:pPr lvl="3">
              <a:spcBef>
                <a:spcPts val="1200"/>
              </a:spcBef>
              <a:defRPr/>
            </a:pPr>
            <a:r>
              <a:rPr lang="nl-NL" sz="2600" dirty="0" err="1" smtClean="0">
                <a:solidFill>
                  <a:srgbClr val="023B6E"/>
                </a:solidFill>
                <a:ea typeface="Arial Unicode MS" pitchFamily="34" charset="-128"/>
                <a:cs typeface="Arial" charset="0"/>
              </a:rPr>
              <a:t>Self</a:t>
            </a:r>
            <a:r>
              <a:rPr lang="nl-NL" sz="2600" dirty="0" smtClean="0">
                <a:solidFill>
                  <a:srgbClr val="023B6E"/>
                </a:solidFill>
                <a:ea typeface="Arial Unicode MS" pitchFamily="34" charset="-128"/>
                <a:cs typeface="Arial" charset="0"/>
              </a:rPr>
              <a:t>-pass</a:t>
            </a:r>
            <a:endParaRPr lang="nl-NL" sz="2600" dirty="0">
              <a:solidFill>
                <a:srgbClr val="023B6E"/>
              </a:solidFill>
              <a:ea typeface="Arial Unicode MS" pitchFamily="34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Vrije slag in 23m </a:t>
            </a:r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- aanvallers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082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Lange </a:t>
            </a:r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Corner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062973" y="1262294"/>
            <a:ext cx="9567553" cy="53500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3600" b="1" kern="1200">
                <a:solidFill>
                  <a:srgbClr val="BFD62B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3000" kern="1200">
                <a:solidFill>
                  <a:srgbClr val="BFD62B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BFD62B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BFD62B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BFD62B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defRPr/>
            </a:pPr>
            <a:r>
              <a:rPr lang="nl-NL" sz="3200" b="0" dirty="0">
                <a:solidFill>
                  <a:srgbClr val="023B6E"/>
                </a:solidFill>
                <a:ea typeface="Arial Unicode MS" pitchFamily="34" charset="-128"/>
                <a:cs typeface="Arial" charset="0"/>
              </a:rPr>
              <a:t>Wordt op de 23 meterlijn gegeven ter hoogte van de plaats waar de bal over de achterlijn is geweest</a:t>
            </a:r>
            <a:r>
              <a:rPr lang="nl-NL" sz="3200" b="0" dirty="0" smtClean="0">
                <a:solidFill>
                  <a:srgbClr val="023B6E"/>
                </a:solidFill>
                <a:cs typeface="Arial" charset="0"/>
              </a:rPr>
              <a:t>.</a:t>
            </a:r>
            <a:endParaRPr lang="nl-BE" b="0" dirty="0">
              <a:solidFill>
                <a:srgbClr val="023B6E"/>
              </a:solidFill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2"/>
          <a:srcRect b="11600"/>
          <a:stretch/>
        </p:blipFill>
        <p:spPr>
          <a:xfrm>
            <a:off x="3448594" y="2864807"/>
            <a:ext cx="6669089" cy="3675330"/>
          </a:xfrm>
          <a:prstGeom prst="rect">
            <a:avLst/>
          </a:prstGeom>
        </p:spPr>
      </p:pic>
      <p:cxnSp>
        <p:nvCxnSpPr>
          <p:cNvPr id="7" name="Rechte verbindingslijn 6"/>
          <p:cNvCxnSpPr/>
          <p:nvPr/>
        </p:nvCxnSpPr>
        <p:spPr>
          <a:xfrm flipH="1">
            <a:off x="8712548" y="3086997"/>
            <a:ext cx="14153" cy="284416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al 7"/>
          <p:cNvSpPr/>
          <p:nvPr/>
        </p:nvSpPr>
        <p:spPr>
          <a:xfrm flipH="1">
            <a:off x="8633458" y="5828086"/>
            <a:ext cx="160021" cy="16504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8269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nl-NL" altLang="nl-BE" sz="3200" dirty="0" smtClean="0">
              <a:solidFill>
                <a:srgbClr val="023B6E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 smtClean="0">
                <a:solidFill>
                  <a:srgbClr val="023B6E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Tegenspelers </a:t>
            </a:r>
            <a:r>
              <a:rPr lang="nl-NL" altLang="nl-BE" sz="3200" dirty="0">
                <a:solidFill>
                  <a:srgbClr val="023B6E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op </a:t>
            </a:r>
            <a:r>
              <a:rPr lang="nl-NL" altLang="nl-BE" sz="3200" dirty="0" smtClean="0">
                <a:solidFill>
                  <a:srgbClr val="023B6E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minstens </a:t>
            </a:r>
            <a:r>
              <a:rPr lang="nl-NL" altLang="nl-BE" sz="3200" dirty="0">
                <a:solidFill>
                  <a:srgbClr val="023B6E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5m afstand staan.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De bal moet gecontroleerd worden.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De bal mag worden genomen door middel </a:t>
            </a:r>
            <a:r>
              <a:rPr lang="nl-NL" altLang="nl-BE" sz="3200" dirty="0" smtClean="0">
                <a:solidFill>
                  <a:srgbClr val="023B6E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van:</a:t>
            </a:r>
          </a:p>
          <a:p>
            <a:pPr lvl="3">
              <a:spcBef>
                <a:spcPts val="1200"/>
              </a:spcBef>
            </a:pPr>
            <a:r>
              <a:rPr lang="nl-NL" altLang="nl-BE" sz="2800" dirty="0" smtClean="0">
                <a:solidFill>
                  <a:srgbClr val="023B6E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Push</a:t>
            </a:r>
          </a:p>
          <a:p>
            <a:pPr lvl="3">
              <a:spcBef>
                <a:spcPts val="1200"/>
              </a:spcBef>
            </a:pPr>
            <a:r>
              <a:rPr lang="nl-NL" altLang="nl-BE" sz="2800" dirty="0" smtClean="0">
                <a:solidFill>
                  <a:srgbClr val="023B6E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Slag</a:t>
            </a:r>
          </a:p>
          <a:p>
            <a:pPr lvl="3">
              <a:spcBef>
                <a:spcPts val="1200"/>
              </a:spcBef>
            </a:pPr>
            <a:r>
              <a:rPr lang="nl-NL" altLang="nl-BE" sz="2800" dirty="0" err="1" smtClean="0">
                <a:solidFill>
                  <a:srgbClr val="023B6E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Self</a:t>
            </a:r>
            <a:r>
              <a:rPr lang="nl-NL" altLang="nl-BE" sz="2800" dirty="0" smtClean="0">
                <a:solidFill>
                  <a:srgbClr val="023B6E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-pass</a:t>
            </a:r>
            <a:endParaRPr lang="nl-NL" altLang="nl-BE" sz="2800" dirty="0">
              <a:solidFill>
                <a:srgbClr val="023B6E"/>
              </a:solidFill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2973" y="169236"/>
            <a:ext cx="9944543" cy="923411"/>
          </a:xfrm>
        </p:spPr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Vrije slag in </a:t>
            </a:r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23m </a:t>
            </a:r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– verdedigers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0396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nl-NL" altLang="nl-BE" sz="3200" dirty="0" smtClean="0">
              <a:solidFill>
                <a:srgbClr val="023B6E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 smtClean="0">
                <a:solidFill>
                  <a:srgbClr val="023B6E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Vrije </a:t>
            </a:r>
            <a:r>
              <a:rPr lang="nl-NL" altLang="nl-BE" sz="3200" dirty="0">
                <a:solidFill>
                  <a:srgbClr val="023B6E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slag buiten de cirkel (binnen de 15m van de achterlijn); mag tot 15m vanaf de achterlijn, evenwijdig aan de zijlijn naar voor worden verplaatst, recht </a:t>
            </a:r>
            <a:r>
              <a:rPr lang="nl-NL" altLang="nl-BE" sz="3200" dirty="0" smtClean="0">
                <a:solidFill>
                  <a:srgbClr val="023B6E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tegenover </a:t>
            </a:r>
            <a:r>
              <a:rPr lang="nl-NL" altLang="nl-BE" sz="3200" dirty="0">
                <a:solidFill>
                  <a:srgbClr val="023B6E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de plaats van overtreding.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Vrije slag binnen de </a:t>
            </a:r>
            <a:r>
              <a:rPr lang="nl-NL" altLang="nl-BE" sz="3200" dirty="0" smtClean="0">
                <a:solidFill>
                  <a:srgbClr val="023B6E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cirkel:</a:t>
            </a:r>
          </a:p>
          <a:p>
            <a:pPr marL="1314450" lvl="2" indent="-457200">
              <a:spcBef>
                <a:spcPts val="1200"/>
              </a:spcBef>
            </a:pPr>
            <a:r>
              <a:rPr lang="nl-NL" altLang="nl-BE" sz="2800" dirty="0" smtClean="0">
                <a:solidFill>
                  <a:srgbClr val="023B6E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Wordt genomen zoals uitslaan voor de verderdiging</a:t>
            </a:r>
            <a:endParaRPr lang="nl-NL" altLang="nl-BE" sz="2800" dirty="0">
              <a:solidFill>
                <a:srgbClr val="023B6E"/>
              </a:solidFill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Vrije slag in 23m </a:t>
            </a:r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– </a:t>
            </a:r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verdedigers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3922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Te nemen 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vanaf </a:t>
            </a:r>
            <a:r>
              <a:rPr lang="nl-NL" sz="3200" dirty="0">
                <a:solidFill>
                  <a:srgbClr val="023B6E"/>
                </a:solidFill>
                <a:cs typeface="Arial" charset="0"/>
              </a:rPr>
              <a:t>het 2</a:t>
            </a:r>
            <a:r>
              <a:rPr lang="nl-NL" sz="3200" baseline="30000" dirty="0">
                <a:solidFill>
                  <a:srgbClr val="023B6E"/>
                </a:solidFill>
                <a:cs typeface="Arial" charset="0"/>
              </a:rPr>
              <a:t>de</a:t>
            </a:r>
            <a:r>
              <a:rPr lang="nl-NL" sz="3200" dirty="0">
                <a:solidFill>
                  <a:srgbClr val="023B6E"/>
                </a:solidFill>
                <a:cs typeface="Arial" charset="0"/>
              </a:rPr>
              <a:t> streepje vanaf de goal.</a:t>
            </a:r>
            <a:endParaRPr lang="nl-NL" sz="3200" dirty="0">
              <a:solidFill>
                <a:srgbClr val="023B6E"/>
              </a:solidFill>
            </a:endParaRP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Aangever moet minimaal </a:t>
            </a:r>
            <a:r>
              <a:rPr lang="nl-NL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1 voet volledig achter </a:t>
            </a:r>
            <a:r>
              <a:rPr lang="nl-NL" sz="3200" dirty="0">
                <a:solidFill>
                  <a:srgbClr val="023B6E"/>
                </a:solidFill>
                <a:cs typeface="Arial" charset="0"/>
              </a:rPr>
              <a:t>de achterlijn hebben.</a:t>
            </a:r>
            <a:endParaRPr lang="nl-NL" sz="3200" dirty="0">
              <a:solidFill>
                <a:srgbClr val="023B6E"/>
              </a:solidFill>
            </a:endParaRP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Alle andere spelers 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mogen:</a:t>
            </a:r>
          </a:p>
          <a:p>
            <a:pPr lvl="2">
              <a:spcBef>
                <a:spcPts val="600"/>
              </a:spcBef>
              <a:defRPr/>
            </a:pPr>
            <a:r>
              <a:rPr lang="nl-NL" sz="2400" dirty="0" smtClean="0">
                <a:solidFill>
                  <a:srgbClr val="023B6E"/>
                </a:solidFill>
                <a:cs typeface="Arial" charset="0"/>
              </a:rPr>
              <a:t>Geen </a:t>
            </a:r>
            <a:r>
              <a:rPr lang="nl-NL" sz="2400" dirty="0">
                <a:solidFill>
                  <a:srgbClr val="023B6E"/>
                </a:solidFill>
                <a:cs typeface="Arial" charset="0"/>
              </a:rPr>
              <a:t>stick, hand of voet binnen de cirkel aan de grond </a:t>
            </a:r>
            <a:r>
              <a:rPr lang="nl-NL" sz="2400" dirty="0" smtClean="0">
                <a:solidFill>
                  <a:srgbClr val="023B6E"/>
                </a:solidFill>
                <a:cs typeface="Arial" charset="0"/>
              </a:rPr>
              <a:t>hebben. In </a:t>
            </a:r>
            <a:r>
              <a:rPr lang="nl-NL" sz="2400" dirty="0">
                <a:solidFill>
                  <a:srgbClr val="023B6E"/>
                </a:solidFill>
                <a:cs typeface="Arial" charset="0"/>
              </a:rPr>
              <a:t>de ‘lucht’ boven/in de cirkel mag </a:t>
            </a:r>
            <a:r>
              <a:rPr lang="nl-NL" sz="2400" dirty="0" smtClean="0">
                <a:solidFill>
                  <a:srgbClr val="023B6E"/>
                </a:solidFill>
                <a:cs typeface="Arial" charset="0"/>
              </a:rPr>
              <a:t>wel.</a:t>
            </a:r>
          </a:p>
          <a:p>
            <a:pPr lvl="2">
              <a:spcBef>
                <a:spcPts val="600"/>
              </a:spcBef>
              <a:defRPr/>
            </a:pPr>
            <a:r>
              <a:rPr lang="nl-NL" sz="2400" dirty="0" smtClean="0">
                <a:solidFill>
                  <a:srgbClr val="023B6E"/>
                </a:solidFill>
                <a:cs typeface="Arial" charset="0"/>
              </a:rPr>
              <a:t>Handen </a:t>
            </a:r>
            <a:r>
              <a:rPr lang="nl-NL" sz="2400" dirty="0">
                <a:solidFill>
                  <a:srgbClr val="023B6E"/>
                </a:solidFill>
                <a:cs typeface="Arial" charset="0"/>
              </a:rPr>
              <a:t>niet aan de doelpalen </a:t>
            </a:r>
            <a:r>
              <a:rPr lang="nl-NL" sz="2400" dirty="0" smtClean="0">
                <a:solidFill>
                  <a:srgbClr val="023B6E"/>
                </a:solidFill>
                <a:cs typeface="Arial" charset="0"/>
              </a:rPr>
              <a:t>hebben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Maximaal </a:t>
            </a:r>
            <a:r>
              <a:rPr lang="nl-NL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5 verdedigers (inclusief keeper) </a:t>
            </a:r>
            <a:r>
              <a:rPr lang="nl-NL" sz="3200" dirty="0" smtClean="0">
                <a:solidFill>
                  <a:srgbClr val="023B6E"/>
                </a:solidFill>
                <a:cs typeface="Arial" charset="0"/>
              </a:rPr>
              <a:t>moeten:</a:t>
            </a:r>
          </a:p>
          <a:p>
            <a:pPr lvl="2">
              <a:spcBef>
                <a:spcPts val="600"/>
              </a:spcBef>
              <a:defRPr/>
            </a:pPr>
            <a:r>
              <a:rPr lang="nl-NL" sz="2400" dirty="0" smtClean="0">
                <a:solidFill>
                  <a:srgbClr val="023B6E"/>
                </a:solidFill>
                <a:cs typeface="Arial" charset="0"/>
              </a:rPr>
              <a:t>Achter </a:t>
            </a:r>
            <a:r>
              <a:rPr lang="nl-NL" sz="2400" dirty="0">
                <a:solidFill>
                  <a:srgbClr val="023B6E"/>
                </a:solidFill>
                <a:cs typeface="Arial" charset="0"/>
              </a:rPr>
              <a:t>hun achterlijn staan; de overige spelers van de verdedigende ploeg moeten achter de middenlijn.</a:t>
            </a:r>
          </a:p>
          <a:p>
            <a:pPr lvl="2">
              <a:spcBef>
                <a:spcPts val="600"/>
              </a:spcBef>
              <a:defRPr/>
            </a:pPr>
            <a:r>
              <a:rPr lang="nl-NL" sz="2400" dirty="0">
                <a:solidFill>
                  <a:srgbClr val="023B6E"/>
                </a:solidFill>
                <a:cs typeface="Arial" charset="0"/>
              </a:rPr>
              <a:t>Tussen de 2 eerste streepjes staan, gezien vanaf de goal.</a:t>
            </a:r>
            <a:endParaRPr lang="nl-NL" sz="2400" dirty="0">
              <a:solidFill>
                <a:srgbClr val="023B6E"/>
              </a:solidFill>
            </a:endParaRPr>
          </a:p>
          <a:p>
            <a:pPr lvl="1">
              <a:spcBef>
                <a:spcPts val="600"/>
              </a:spcBef>
              <a:defRPr/>
            </a:pPr>
            <a:endParaRPr lang="nl-NL" sz="2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2973" y="169236"/>
            <a:ext cx="10129027" cy="923411"/>
          </a:xfrm>
        </p:spPr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Straf Corner (PC) – </a:t>
            </a:r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Wie, wat , </a:t>
            </a:r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waar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044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nl-NL" sz="3200" dirty="0" smtClean="0">
              <a:solidFill>
                <a:srgbClr val="023B6E"/>
              </a:solidFill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</a:rPr>
              <a:t>Gedurende </a:t>
            </a:r>
            <a:r>
              <a:rPr lang="nl-NL" sz="3200" dirty="0">
                <a:solidFill>
                  <a:srgbClr val="023B6E"/>
                </a:solidFill>
              </a:rPr>
              <a:t>de duur van de PC mogen de verdedigers een glad, gezichtsaansluitend masker dragen.</a:t>
            </a:r>
            <a:br>
              <a:rPr lang="nl-NL" sz="3200" dirty="0">
                <a:solidFill>
                  <a:srgbClr val="023B6E"/>
                </a:solidFill>
              </a:rPr>
            </a:br>
            <a:r>
              <a:rPr lang="nl-NL" sz="3200" dirty="0">
                <a:solidFill>
                  <a:srgbClr val="023B6E"/>
                </a:solidFill>
              </a:rPr>
              <a:t>Af te doen voor het verlaten van de cirkel bij het spelen van de bal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</a:rPr>
              <a:t>Er mag tussen aanvang van en het einde van een PC geen spelerswissel worden gedaan.</a:t>
            </a:r>
            <a:br>
              <a:rPr lang="nl-NL" sz="3200" dirty="0">
                <a:solidFill>
                  <a:srgbClr val="023B6E"/>
                </a:solidFill>
              </a:rPr>
            </a:br>
            <a:r>
              <a:rPr lang="nl-NL" sz="3200" dirty="0">
                <a:solidFill>
                  <a:srgbClr val="023B6E"/>
                </a:solidFill>
              </a:rPr>
              <a:t>Uitzondering hierop is de keeper; deze mag bij blessure of persoonlijke straf wel worden gewisseld</a:t>
            </a:r>
            <a:r>
              <a:rPr lang="nl-NL" sz="3200" dirty="0" smtClean="0">
                <a:solidFill>
                  <a:srgbClr val="023B6E"/>
                </a:solidFill>
              </a:rPr>
              <a:t>.</a:t>
            </a:r>
            <a:endParaRPr lang="nl-NL" sz="3200" dirty="0">
              <a:solidFill>
                <a:srgbClr val="023B6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2973" y="169236"/>
            <a:ext cx="10129027" cy="923411"/>
          </a:xfrm>
        </p:spPr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Straf Corner (PC) – </a:t>
            </a:r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Wie, wat , </a:t>
            </a:r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waar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001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2973" y="1262294"/>
            <a:ext cx="9944543" cy="5350042"/>
          </a:xfrm>
        </p:spPr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nl-NL" altLang="nl-BE" sz="3200" dirty="0" smtClean="0">
              <a:solidFill>
                <a:srgbClr val="023B6E"/>
              </a:solidFill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 smtClean="0">
                <a:solidFill>
                  <a:srgbClr val="023B6E"/>
                </a:solidFill>
                <a:cs typeface="Arial" panose="020B0604020202020204" pitchFamily="34" charset="0"/>
              </a:rPr>
              <a:t>Er </a:t>
            </a:r>
            <a:r>
              <a:rPr lang="nl-NL" altLang="nl-BE" sz="3200" dirty="0">
                <a:solidFill>
                  <a:srgbClr val="023B6E"/>
                </a:solidFill>
                <a:cs typeface="Arial" panose="020B0604020202020204" pitchFamily="34" charset="0"/>
              </a:rPr>
              <a:t>kan niet gescoord worden voordat de </a:t>
            </a:r>
            <a:r>
              <a:rPr lang="nl-NL" altLang="nl-BE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bal</a:t>
            </a:r>
            <a:r>
              <a:rPr lang="nl-NL" altLang="nl-BE" sz="320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nl-NL" altLang="nl-BE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buiten de cirkel</a:t>
            </a:r>
            <a:r>
              <a:rPr lang="nl-NL" altLang="nl-BE" sz="3200" dirty="0">
                <a:solidFill>
                  <a:schemeClr val="accent1"/>
                </a:solidFill>
                <a:cs typeface="Arial" panose="020B0604020202020204" pitchFamily="34" charset="0"/>
              </a:rPr>
              <a:t> </a:t>
            </a:r>
            <a:r>
              <a:rPr lang="nl-NL" altLang="nl-BE" sz="3200" dirty="0">
                <a:solidFill>
                  <a:srgbClr val="023B6E"/>
                </a:solidFill>
                <a:cs typeface="Arial" panose="020B0604020202020204" pitchFamily="34" charset="0"/>
              </a:rPr>
              <a:t>is geweest.</a:t>
            </a:r>
            <a:br>
              <a:rPr lang="nl-NL" altLang="nl-BE" sz="3200" dirty="0">
                <a:solidFill>
                  <a:srgbClr val="023B6E"/>
                </a:solidFill>
                <a:cs typeface="Arial" panose="020B0604020202020204" pitchFamily="34" charset="0"/>
              </a:rPr>
            </a:br>
            <a:r>
              <a:rPr lang="nl-NL" altLang="nl-BE" sz="3200" dirty="0">
                <a:solidFill>
                  <a:srgbClr val="023B6E"/>
                </a:solidFill>
                <a:cs typeface="Arial" panose="020B0604020202020204" pitchFamily="34" charset="0"/>
              </a:rPr>
              <a:t>Bij een doelpoging waarbij de bal niet buiten de cirkel is geweest, niet affluiten; er is </a:t>
            </a:r>
            <a:r>
              <a:rPr lang="nl-NL" altLang="nl-BE" sz="3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geen fout</a:t>
            </a:r>
            <a:r>
              <a:rPr lang="nl-NL" altLang="nl-BE" sz="3200" dirty="0">
                <a:solidFill>
                  <a:srgbClr val="023B6E"/>
                </a:solidFill>
                <a:cs typeface="Arial" panose="020B0604020202020204" pitchFamily="34" charset="0"/>
              </a:rPr>
              <a:t>. Er kan echter </a:t>
            </a:r>
            <a:r>
              <a:rPr lang="nl-NL" altLang="nl-BE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geen geldig doelpunt </a:t>
            </a:r>
            <a:r>
              <a:rPr lang="nl-NL" altLang="nl-BE" sz="3200" dirty="0">
                <a:solidFill>
                  <a:srgbClr val="023B6E"/>
                </a:solidFill>
                <a:cs typeface="Arial" panose="020B0604020202020204" pitchFamily="34" charset="0"/>
              </a:rPr>
              <a:t>worden gemaakt.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 smtClean="0">
                <a:solidFill>
                  <a:srgbClr val="023B6E"/>
                </a:solidFill>
                <a:cs typeface="Arial" panose="020B0604020202020204" pitchFamily="34" charset="0"/>
              </a:rPr>
              <a:t>Is </a:t>
            </a:r>
            <a:r>
              <a:rPr lang="nl-NL" altLang="nl-BE" sz="3200" dirty="0">
                <a:solidFill>
                  <a:srgbClr val="023B6E"/>
                </a:solidFill>
                <a:cs typeface="Arial" panose="020B0604020202020204" pitchFamily="34" charset="0"/>
              </a:rPr>
              <a:t>het </a:t>
            </a:r>
            <a:r>
              <a:rPr lang="nl-NL" altLang="nl-BE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eerste schot op doel </a:t>
            </a:r>
            <a:r>
              <a:rPr lang="nl-NL" altLang="nl-BE" sz="3200" dirty="0">
                <a:solidFill>
                  <a:srgbClr val="023B6E"/>
                </a:solidFill>
                <a:cs typeface="Arial" panose="020B0604020202020204" pitchFamily="34" charset="0"/>
              </a:rPr>
              <a:t>een </a:t>
            </a:r>
            <a:r>
              <a:rPr lang="nl-NL" altLang="nl-BE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slag</a:t>
            </a:r>
            <a:r>
              <a:rPr lang="nl-NL" altLang="nl-BE" sz="3200" dirty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nl-NL" altLang="nl-BE" sz="3200" dirty="0">
                <a:solidFill>
                  <a:srgbClr val="023B6E"/>
                </a:solidFill>
                <a:cs typeface="Arial" panose="020B0604020202020204" pitchFamily="34" charset="0"/>
              </a:rPr>
              <a:t>dan mag de bal de </a:t>
            </a:r>
            <a:r>
              <a:rPr lang="nl-NL" altLang="nl-BE" sz="3200" u="sng" dirty="0">
                <a:solidFill>
                  <a:srgbClr val="023B6E"/>
                </a:solidFill>
                <a:cs typeface="Arial" panose="020B0604020202020204" pitchFamily="34" charset="0"/>
              </a:rPr>
              <a:t>doellijn</a:t>
            </a:r>
            <a:r>
              <a:rPr lang="nl-NL" altLang="nl-BE" sz="3200" dirty="0">
                <a:solidFill>
                  <a:srgbClr val="023B6E"/>
                </a:solidFill>
                <a:cs typeface="Arial" panose="020B0604020202020204" pitchFamily="34" charset="0"/>
              </a:rPr>
              <a:t> niet passeren hoger dan de 'plank’. Bij een 2</a:t>
            </a:r>
            <a:r>
              <a:rPr lang="nl-NL" altLang="nl-BE" sz="3200" baseline="30000" dirty="0">
                <a:solidFill>
                  <a:srgbClr val="023B6E"/>
                </a:solidFill>
                <a:cs typeface="Arial" panose="020B0604020202020204" pitchFamily="34" charset="0"/>
              </a:rPr>
              <a:t>de</a:t>
            </a:r>
            <a:r>
              <a:rPr lang="nl-NL" altLang="nl-BE" sz="3200" dirty="0">
                <a:solidFill>
                  <a:srgbClr val="023B6E"/>
                </a:solidFill>
                <a:cs typeface="Arial" panose="020B0604020202020204" pitchFamily="34" charset="0"/>
              </a:rPr>
              <a:t> doelpoging vervalt deze </a:t>
            </a:r>
            <a:r>
              <a:rPr lang="nl-NL" altLang="nl-BE" sz="3200" dirty="0" smtClean="0">
                <a:solidFill>
                  <a:srgbClr val="023B6E"/>
                </a:solidFill>
                <a:cs typeface="Arial" panose="020B0604020202020204" pitchFamily="34" charset="0"/>
              </a:rPr>
              <a:t>beperking of als de bal 5m buiten de cirkel is geweest.</a:t>
            </a:r>
            <a:endParaRPr lang="nl-NL" altLang="nl-BE" sz="3200" dirty="0">
              <a:solidFill>
                <a:srgbClr val="023B6E"/>
              </a:solidFill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Strafcorner (PC) </a:t>
            </a:r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– Hoe…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865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nl-NL" altLang="nl-BE" sz="3200" dirty="0" smtClean="0">
              <a:solidFill>
                <a:srgbClr val="023B6E"/>
              </a:solidFill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 smtClean="0">
                <a:solidFill>
                  <a:srgbClr val="023B6E"/>
                </a:solidFill>
                <a:cs typeface="Arial" panose="020B0604020202020204" pitchFamily="34" charset="0"/>
              </a:rPr>
              <a:t>Een </a:t>
            </a:r>
            <a:r>
              <a:rPr lang="nl-NL" altLang="nl-BE" sz="3200" dirty="0">
                <a:solidFill>
                  <a:srgbClr val="023B6E"/>
                </a:solidFill>
                <a:cs typeface="Arial" panose="020B0604020202020204" pitchFamily="34" charset="0"/>
              </a:rPr>
              <a:t>push, flick of scoop mag vanaf de </a:t>
            </a:r>
            <a:r>
              <a:rPr lang="nl-NL" altLang="nl-BE" sz="3200" dirty="0" smtClean="0">
                <a:solidFill>
                  <a:srgbClr val="023B6E"/>
                </a:solidFill>
                <a:cs typeface="Arial" panose="020B0604020202020204" pitchFamily="34" charset="0"/>
              </a:rPr>
              <a:t>1e </a:t>
            </a:r>
            <a:r>
              <a:rPr lang="nl-NL" altLang="nl-BE" sz="3200" dirty="0">
                <a:solidFill>
                  <a:srgbClr val="023B6E"/>
                </a:solidFill>
                <a:cs typeface="Arial" panose="020B0604020202020204" pitchFamily="34" charset="0"/>
              </a:rPr>
              <a:t>doelpoging ‘hoog’ worden gespeeld.</a:t>
            </a:r>
            <a:endParaRPr lang="nl-NL" altLang="nl-BE" sz="3200" dirty="0">
              <a:solidFill>
                <a:srgbClr val="023B6E"/>
              </a:solidFill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Een bal, gespeeld in de richting van de goal, moet altijd beoordeeld worden op gevaar.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Te vroeg </a:t>
            </a:r>
            <a:r>
              <a:rPr lang="nl-NL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uitlopen</a:t>
            </a:r>
            <a:r>
              <a:rPr lang="nl-NL" altLang="nl-BE" sz="3200" dirty="0">
                <a:solidFill>
                  <a:srgbClr val="023B6E"/>
                </a:solidFill>
                <a:cs typeface="Times New Roman" panose="02020603050405020304" pitchFamily="18" charset="0"/>
              </a:rPr>
              <a:t>; </a:t>
            </a:r>
            <a:r>
              <a:rPr lang="nl-NL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dan moet de verdediger achter de middenlijn en mag </a:t>
            </a:r>
            <a:r>
              <a:rPr lang="nl-NL" altLang="nl-BE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NIET</a:t>
            </a:r>
            <a:r>
              <a:rPr lang="nl-NL" altLang="nl-BE" sz="3200" dirty="0" smtClean="0">
                <a:cs typeface="Times New Roman" panose="02020603050405020304" pitchFamily="18" charset="0"/>
              </a:rPr>
              <a:t> </a:t>
            </a:r>
            <a:r>
              <a:rPr lang="nl-NL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vervangen worden door een andere speler.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altLang="nl-BE" sz="3200" dirty="0" smtClean="0">
                <a:solidFill>
                  <a:srgbClr val="023B6E"/>
                </a:solidFill>
                <a:cs typeface="Times New Roman" panose="02020603050405020304" pitchFamily="18" charset="0"/>
              </a:rPr>
              <a:t>Te vroeg inlopen van aanvaller; dan moet de aanvaller naar het midden, maar mag wel vervangen worden</a:t>
            </a:r>
            <a:endParaRPr lang="nl-NL" altLang="nl-BE" sz="3200" dirty="0">
              <a:solidFill>
                <a:srgbClr val="023B6E"/>
              </a:solidFill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endParaRPr lang="nl-BE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Strafcorner</a:t>
            </a:r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 (PC) </a:t>
            </a:r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– Hoe…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772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2973" y="1262294"/>
            <a:ext cx="9944543" cy="5350042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</a:rPr>
              <a:t>De PC </a:t>
            </a:r>
            <a:r>
              <a:rPr lang="nl-NL" sz="3200" dirty="0" smtClean="0">
                <a:solidFill>
                  <a:srgbClr val="023B6E"/>
                </a:solidFill>
              </a:rPr>
              <a:t>fase is </a:t>
            </a:r>
            <a:r>
              <a:rPr lang="nl-NL" sz="3200" dirty="0">
                <a:solidFill>
                  <a:srgbClr val="023B6E"/>
                </a:solidFill>
              </a:rPr>
              <a:t>ten einde:</a:t>
            </a:r>
          </a:p>
          <a:p>
            <a:pPr lvl="2">
              <a:spcBef>
                <a:spcPts val="1200"/>
              </a:spcBef>
              <a:defRPr/>
            </a:pPr>
            <a:r>
              <a:rPr lang="nl-NL" sz="2400" dirty="0">
                <a:solidFill>
                  <a:srgbClr val="023B6E"/>
                </a:solidFill>
              </a:rPr>
              <a:t>Na een doelpunt.</a:t>
            </a:r>
          </a:p>
          <a:p>
            <a:pPr lvl="2">
              <a:spcBef>
                <a:spcPts val="1200"/>
              </a:spcBef>
              <a:defRPr/>
            </a:pPr>
            <a:r>
              <a:rPr lang="nl-NL" sz="2400" dirty="0">
                <a:solidFill>
                  <a:srgbClr val="023B6E"/>
                </a:solidFill>
              </a:rPr>
              <a:t>Nadat de bal een tweede keer buiten de cirkel is gekomen.</a:t>
            </a:r>
          </a:p>
          <a:p>
            <a:pPr lvl="2">
              <a:spcBef>
                <a:spcPts val="1200"/>
              </a:spcBef>
              <a:defRPr/>
            </a:pPr>
            <a:r>
              <a:rPr lang="nl-NL" sz="2400" dirty="0">
                <a:solidFill>
                  <a:srgbClr val="023B6E"/>
                </a:solidFill>
              </a:rPr>
              <a:t>Wanneer de bal bij het aangeven meer dan 5 meter uit de cirkel gaat</a:t>
            </a:r>
            <a:r>
              <a:rPr lang="nl-NL" sz="2400" dirty="0" smtClean="0">
                <a:solidFill>
                  <a:srgbClr val="023B6E"/>
                </a:solidFill>
              </a:rPr>
              <a:t>. ‘Eerste</a:t>
            </a:r>
            <a:r>
              <a:rPr lang="nl-NL" sz="2400" dirty="0">
                <a:solidFill>
                  <a:srgbClr val="023B6E"/>
                </a:solidFill>
              </a:rPr>
              <a:t>’ shot op goal mag nu boven de </a:t>
            </a:r>
            <a:r>
              <a:rPr lang="nl-NL" sz="2400" dirty="0" smtClean="0">
                <a:solidFill>
                  <a:srgbClr val="023B6E"/>
                </a:solidFill>
              </a:rPr>
              <a:t>plank.</a:t>
            </a:r>
            <a:endParaRPr lang="nl-NL" sz="2400" dirty="0">
              <a:solidFill>
                <a:srgbClr val="023B6E"/>
              </a:solidFill>
            </a:endParaRPr>
          </a:p>
          <a:p>
            <a:pPr lvl="2">
              <a:spcBef>
                <a:spcPts val="1200"/>
              </a:spcBef>
              <a:defRPr/>
            </a:pPr>
            <a:r>
              <a:rPr lang="nl-NL" sz="2400" dirty="0">
                <a:solidFill>
                  <a:srgbClr val="023B6E"/>
                </a:solidFill>
              </a:rPr>
              <a:t>Bij een overtreding (verdedigend &amp; aanvallend) of een bal over de achterlijn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</a:rPr>
              <a:t>PC’s gefloten voor het einde van de </a:t>
            </a:r>
            <a:r>
              <a:rPr lang="nl-NL" sz="3200" dirty="0" smtClean="0">
                <a:solidFill>
                  <a:srgbClr val="023B6E"/>
                </a:solidFill>
              </a:rPr>
              <a:t> wedstrijd(helft</a:t>
            </a:r>
            <a:r>
              <a:rPr lang="nl-NL" sz="3200" dirty="0">
                <a:solidFill>
                  <a:srgbClr val="023B6E"/>
                </a:solidFill>
              </a:rPr>
              <a:t>) dienen ‘uitgespeeld’ te worden, inclusief de daaruit voortkomende PC’s en strokes</a:t>
            </a:r>
            <a:r>
              <a:rPr lang="nl-NL" sz="3200" dirty="0" smtClean="0">
                <a:solidFill>
                  <a:srgbClr val="023B6E"/>
                </a:solidFill>
              </a:rPr>
              <a:t>.</a:t>
            </a:r>
            <a:endParaRPr lang="nl-NL" sz="3200" dirty="0">
              <a:solidFill>
                <a:srgbClr val="023B6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Penalty Corner – Wanneer…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2899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7145" y="169236"/>
            <a:ext cx="9970372" cy="923411"/>
          </a:xfrm>
          <a:solidFill>
            <a:schemeClr val="bg1"/>
          </a:solidFill>
        </p:spPr>
        <p:txBody>
          <a:bodyPr/>
          <a:lstStyle/>
          <a:p>
            <a:r>
              <a:rPr lang="nl-NL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Stroke – Waarom…</a:t>
            </a:r>
            <a:endParaRPr lang="nl-BE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nl-BE" altLang="nl-BE" b="0" i="1" dirty="0">
                <a:solidFill>
                  <a:srgbClr val="023B6E"/>
                </a:solidFill>
              </a:rPr>
              <a:t>De scheidsrechter fluit, wijst dan met de rechterarm naar boven en met de linkerarm naar de strafbalstip. </a:t>
            </a:r>
            <a:endParaRPr lang="en-US" altLang="nl-BE" b="0" i="1" dirty="0">
              <a:solidFill>
                <a:srgbClr val="023B6E"/>
              </a:solidFill>
            </a:endParaRPr>
          </a:p>
          <a:p>
            <a:endParaRPr lang="nl-BE" i="1" dirty="0"/>
          </a:p>
        </p:txBody>
      </p:sp>
      <p:pic>
        <p:nvPicPr>
          <p:cNvPr id="11" name="Imag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23" t="22072" r="4435" b="31003"/>
          <a:stretch/>
        </p:blipFill>
        <p:spPr>
          <a:xfrm>
            <a:off x="2037145" y="3363687"/>
            <a:ext cx="2893671" cy="2948272"/>
          </a:xfrm>
          <a:prstGeom prst="rect">
            <a:avLst/>
          </a:prstGeom>
        </p:spPr>
      </p:pic>
      <p:sp>
        <p:nvSpPr>
          <p:cNvPr id="12" name="Content Placeholder 5"/>
          <p:cNvSpPr>
            <a:spLocks noGrp="1"/>
          </p:cNvSpPr>
          <p:nvPr>
            <p:ph idx="12"/>
          </p:nvPr>
        </p:nvSpPr>
        <p:spPr>
          <a:xfrm>
            <a:off x="2037145" y="1092647"/>
            <a:ext cx="9456516" cy="1673702"/>
          </a:xfrm>
        </p:spPr>
        <p:txBody>
          <a:bodyPr/>
          <a:lstStyle/>
          <a:p>
            <a:r>
              <a:rPr lang="nl-BE" altLang="nl-BE" b="0" dirty="0" smtClean="0">
                <a:solidFill>
                  <a:srgbClr val="023B6E"/>
                </a:solidFill>
              </a:rPr>
              <a:t>Opzettelijke fout in de cirkel op de baldrager of </a:t>
            </a:r>
            <a:r>
              <a:rPr lang="nl-BE" altLang="nl-BE" b="0" dirty="0" err="1" smtClean="0">
                <a:solidFill>
                  <a:srgbClr val="023B6E"/>
                </a:solidFill>
              </a:rPr>
              <a:t>ieman</a:t>
            </a:r>
            <a:r>
              <a:rPr lang="nl-BE" altLang="nl-BE" b="0" dirty="0" smtClean="0">
                <a:solidFill>
                  <a:srgbClr val="023B6E"/>
                </a:solidFill>
              </a:rPr>
              <a:t> die in positie is om te scoren </a:t>
            </a:r>
          </a:p>
          <a:p>
            <a:r>
              <a:rPr lang="nl-BE" altLang="nl-BE" b="0" dirty="0" smtClean="0">
                <a:solidFill>
                  <a:srgbClr val="023B6E"/>
                </a:solidFill>
              </a:rPr>
              <a:t>Onopzettelijke fout die het scoren van een goal voorkomt (bv. Kick op de doellijn)</a:t>
            </a:r>
            <a:r>
              <a:rPr lang="nl-BE" altLang="nl-BE" b="0" dirty="0" smtClean="0">
                <a:solidFill>
                  <a:srgbClr val="023B6E"/>
                </a:solidFill>
              </a:rPr>
              <a:t> </a:t>
            </a:r>
            <a:endParaRPr lang="en-US" altLang="nl-BE" b="0" dirty="0">
              <a:solidFill>
                <a:srgbClr val="023B6E"/>
              </a:solidFill>
            </a:endParaRPr>
          </a:p>
          <a:p>
            <a:endParaRPr lang="nl-BE" i="1" dirty="0"/>
          </a:p>
        </p:txBody>
      </p:sp>
    </p:spTree>
    <p:extLst>
      <p:ext uri="{BB962C8B-B14F-4D97-AF65-F5344CB8AC3E}">
        <p14:creationId xmlns:p14="http://schemas.microsoft.com/office/powerpoint/2010/main" val="310478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2973" y="1262294"/>
            <a:ext cx="9944543" cy="5350042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de tijd staat stil </a:t>
            </a:r>
            <a:endParaRPr lang="nl-NL" sz="3200" dirty="0">
              <a:solidFill>
                <a:srgbClr val="023B6E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te nemen op strokepunt </a:t>
            </a:r>
            <a:endParaRPr lang="nl-NL" sz="3200" dirty="0">
              <a:solidFill>
                <a:srgbClr val="023B6E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doelverdediger moet met de voeten de</a:t>
            </a:r>
            <a:br>
              <a:rPr lang="nl-NL" sz="3200" dirty="0">
                <a:solidFill>
                  <a:srgbClr val="023B6E"/>
                </a:solidFill>
                <a:cs typeface="Arial" charset="0"/>
              </a:rPr>
            </a:br>
            <a:r>
              <a:rPr lang="nl-NL" sz="3200" dirty="0">
                <a:solidFill>
                  <a:srgbClr val="023B6E"/>
                </a:solidFill>
                <a:cs typeface="Arial" charset="0"/>
              </a:rPr>
              <a:t>doellijn raken (mag voor/achter de lijn staan)</a:t>
            </a:r>
            <a:endParaRPr lang="nl-NL" sz="3200" dirty="0">
              <a:solidFill>
                <a:srgbClr val="023B6E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aanvaller staat achter de bal </a:t>
            </a:r>
            <a:endParaRPr lang="nl-NL" sz="3200" dirty="0">
              <a:solidFill>
                <a:srgbClr val="023B6E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aanvaller mag de bal maar </a:t>
            </a:r>
            <a:r>
              <a:rPr lang="nl-NL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één</a:t>
            </a:r>
            <a:r>
              <a:rPr lang="nl-NL" sz="3200" dirty="0">
                <a:solidFill>
                  <a:schemeClr val="accent1"/>
                </a:solidFill>
                <a:cs typeface="Arial" charset="0"/>
              </a:rPr>
              <a:t> </a:t>
            </a:r>
            <a:r>
              <a:rPr lang="nl-NL" sz="3200" dirty="0">
                <a:solidFill>
                  <a:srgbClr val="023B6E"/>
                </a:solidFill>
                <a:cs typeface="Arial" charset="0"/>
              </a:rPr>
              <a:t>keer spelen </a:t>
            </a:r>
            <a:endParaRPr lang="nl-NL" sz="3200" dirty="0">
              <a:solidFill>
                <a:srgbClr val="023B6E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aanvaller mag geen schijnbeweging maken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aanvaller mag na het spelen van de bal of de doelverdediger niet naderen </a:t>
            </a:r>
            <a:endParaRPr lang="nl-NL" sz="3200" dirty="0">
              <a:solidFill>
                <a:srgbClr val="023B6E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nl-NL" sz="3200" dirty="0">
                <a:solidFill>
                  <a:srgbClr val="023B6E"/>
                </a:solidFill>
                <a:cs typeface="Arial" charset="0"/>
              </a:rPr>
              <a:t>de aanvaller mag meer dan één stap nemen, zij het dat hij </a:t>
            </a:r>
            <a:r>
              <a:rPr lang="nl-NL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binnen speelafstand </a:t>
            </a:r>
            <a:r>
              <a:rPr lang="nl-NL" sz="3200" dirty="0">
                <a:solidFill>
                  <a:srgbClr val="023B6E"/>
                </a:solidFill>
                <a:cs typeface="Arial" charset="0"/>
              </a:rPr>
              <a:t>van de bal moet staan. </a:t>
            </a:r>
          </a:p>
          <a:p>
            <a:pPr>
              <a:spcBef>
                <a:spcPts val="1200"/>
              </a:spcBef>
            </a:pPr>
            <a:endParaRPr lang="nl-BE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Stroke – Hoe, waar…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544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nl-NL" sz="3200" dirty="0" smtClean="0">
              <a:solidFill>
                <a:srgbClr val="023B6E"/>
              </a:solidFill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</a:rPr>
              <a:t>De </a:t>
            </a:r>
            <a:r>
              <a:rPr lang="nl-NL" sz="3200" dirty="0">
                <a:solidFill>
                  <a:srgbClr val="023B6E"/>
                </a:solidFill>
              </a:rPr>
              <a:t>stroke is ten einde </a:t>
            </a:r>
          </a:p>
          <a:p>
            <a:pPr lvl="2">
              <a:spcBef>
                <a:spcPts val="1200"/>
              </a:spcBef>
              <a:defRPr/>
            </a:pPr>
            <a:r>
              <a:rPr lang="nl-NL" sz="2400" dirty="0">
                <a:solidFill>
                  <a:srgbClr val="023B6E"/>
                </a:solidFill>
              </a:rPr>
              <a:t>wanneer de bal de doellijn </a:t>
            </a:r>
            <a:r>
              <a:rPr lang="nl-NL" sz="2400" dirty="0" smtClean="0">
                <a:solidFill>
                  <a:srgbClr val="023B6E"/>
                </a:solidFill>
              </a:rPr>
              <a:t>passeert </a:t>
            </a:r>
            <a:r>
              <a:rPr lang="nl-NL" sz="2400" dirty="0" smtClean="0">
                <a:solidFill>
                  <a:srgbClr val="023B6E"/>
                </a:solidFill>
                <a:sym typeface="Wingdings" panose="05000000000000000000" pitchFamily="2" charset="2"/>
              </a:rPr>
              <a:t></a:t>
            </a:r>
            <a:r>
              <a:rPr lang="nl-NL" sz="2400" dirty="0" smtClean="0">
                <a:solidFill>
                  <a:srgbClr val="023B6E"/>
                </a:solidFill>
              </a:rPr>
              <a:t> </a:t>
            </a:r>
            <a:r>
              <a:rPr lang="nl-NL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doelpunt</a:t>
            </a:r>
            <a:r>
              <a:rPr lang="nl-NL" sz="2400" dirty="0">
                <a:solidFill>
                  <a:srgbClr val="FFFF99"/>
                </a:solidFill>
              </a:rPr>
              <a:t> </a:t>
            </a:r>
          </a:p>
          <a:p>
            <a:pPr lvl="2">
              <a:spcBef>
                <a:spcPts val="1200"/>
              </a:spcBef>
              <a:defRPr/>
            </a:pPr>
            <a:r>
              <a:rPr lang="nl-NL" sz="2400" dirty="0">
                <a:solidFill>
                  <a:srgbClr val="023B6E"/>
                </a:solidFill>
              </a:rPr>
              <a:t>wanneer de aanvaller een overtreding </a:t>
            </a:r>
            <a:r>
              <a:rPr lang="nl-NL" sz="2400" dirty="0" smtClean="0">
                <a:solidFill>
                  <a:srgbClr val="023B6E"/>
                </a:solidFill>
              </a:rPr>
              <a:t>maakt </a:t>
            </a:r>
            <a:r>
              <a:rPr lang="nl-NL" sz="2400" dirty="0" smtClean="0">
                <a:solidFill>
                  <a:srgbClr val="023B6E"/>
                </a:solidFill>
                <a:sym typeface="Wingdings" panose="05000000000000000000" pitchFamily="2" charset="2"/>
              </a:rPr>
              <a:t></a:t>
            </a:r>
            <a:r>
              <a:rPr lang="nl-NL" sz="2400" dirty="0" smtClean="0">
                <a:solidFill>
                  <a:srgbClr val="023B6E"/>
                </a:solidFill>
              </a:rPr>
              <a:t> </a:t>
            </a:r>
            <a:r>
              <a:rPr lang="nl-NL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vrije slag</a:t>
            </a:r>
            <a:br>
              <a:rPr lang="nl-NL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nl-NL" sz="2400" dirty="0">
                <a:solidFill>
                  <a:srgbClr val="023B6E"/>
                </a:solidFill>
              </a:rPr>
              <a:t>Double touch, schijnbeweging, op niet speelbare afstand etc…</a:t>
            </a:r>
            <a:r>
              <a:rPr lang="nl-NL" sz="2400" dirty="0">
                <a:solidFill>
                  <a:srgbClr val="023B6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lvl="2">
              <a:spcBef>
                <a:spcPts val="1200"/>
              </a:spcBef>
              <a:defRPr/>
            </a:pPr>
            <a:r>
              <a:rPr lang="nl-NL" sz="2400" dirty="0">
                <a:solidFill>
                  <a:srgbClr val="023B6E"/>
                </a:solidFill>
              </a:rPr>
              <a:t>wanneer de bal buiten het doel over de achterlijn komt of wanneer de bal binnen de cirkel stil komt te </a:t>
            </a:r>
            <a:r>
              <a:rPr lang="nl-NL" sz="2400" dirty="0" smtClean="0">
                <a:solidFill>
                  <a:srgbClr val="023B6E"/>
                </a:solidFill>
              </a:rPr>
              <a:t>liggen </a:t>
            </a:r>
            <a:r>
              <a:rPr lang="nl-NL" sz="2400" dirty="0" smtClean="0">
                <a:solidFill>
                  <a:srgbClr val="023B6E"/>
                </a:solidFill>
                <a:sym typeface="Wingdings" panose="05000000000000000000" pitchFamily="2" charset="2"/>
              </a:rPr>
              <a:t></a:t>
            </a:r>
            <a:r>
              <a:rPr lang="nl-NL" sz="2400" dirty="0" smtClean="0">
                <a:solidFill>
                  <a:srgbClr val="023B6E"/>
                </a:solidFill>
              </a:rPr>
              <a:t> </a:t>
            </a:r>
            <a:r>
              <a:rPr lang="nl-NL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vrije slag</a:t>
            </a:r>
            <a:r>
              <a:rPr lang="nl-NL" sz="2400" b="1" i="1" dirty="0">
                <a:solidFill>
                  <a:srgbClr val="C00000"/>
                </a:solidFill>
              </a:rPr>
              <a:t> </a:t>
            </a:r>
          </a:p>
          <a:p>
            <a:pPr lvl="2">
              <a:spcBef>
                <a:spcPts val="1200"/>
              </a:spcBef>
              <a:defRPr/>
            </a:pPr>
            <a:r>
              <a:rPr lang="nl-NL" sz="2400" dirty="0">
                <a:solidFill>
                  <a:srgbClr val="023B6E"/>
                </a:solidFill>
              </a:rPr>
              <a:t>wanneer de doelverdediger duidelijk te vroeg van zijn doellijn komt (voordat de bal is genomen) en de bal stopt of door zijn actie zorgt dat de bal gemist </a:t>
            </a:r>
            <a:r>
              <a:rPr lang="nl-NL" sz="2400" dirty="0" smtClean="0">
                <a:solidFill>
                  <a:srgbClr val="023B6E"/>
                </a:solidFill>
              </a:rPr>
              <a:t>wordt </a:t>
            </a:r>
            <a:r>
              <a:rPr lang="nl-NL" sz="2400" dirty="0" smtClean="0">
                <a:solidFill>
                  <a:srgbClr val="023B6E"/>
                </a:solidFill>
                <a:sym typeface="Wingdings" panose="05000000000000000000" pitchFamily="2" charset="2"/>
              </a:rPr>
              <a:t></a:t>
            </a:r>
            <a:r>
              <a:rPr lang="nl-NL" sz="2400" dirty="0" smtClean="0"/>
              <a:t> </a:t>
            </a:r>
            <a:r>
              <a:rPr lang="nl-NL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strafbal overnemen </a:t>
            </a:r>
          </a:p>
          <a:p>
            <a:endParaRPr lang="nl-BE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Stroke - Wanneer...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502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1324" y="134192"/>
            <a:ext cx="9111802" cy="923411"/>
          </a:xfrm>
          <a:noFill/>
        </p:spPr>
        <p:txBody>
          <a:bodyPr/>
          <a:lstStyle/>
          <a:p>
            <a:r>
              <a:rPr lang="nl-NL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Kaarten</a:t>
            </a:r>
            <a:endParaRPr lang="nl-BE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26" name="Picture 2" descr="https://hockey.nl/wp-content/uploads/2015/08/Groene-kaart-760x76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110" y="1262063"/>
            <a:ext cx="2008908" cy="150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6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nl-BE" sz="3600" dirty="0">
                <a:solidFill>
                  <a:srgbClr val="023B6E"/>
                </a:solidFill>
              </a:rPr>
              <a:t>De groene </a:t>
            </a:r>
            <a:r>
              <a:rPr lang="nl-BE" sz="3600" dirty="0" smtClean="0">
                <a:solidFill>
                  <a:srgbClr val="023B6E"/>
                </a:solidFill>
              </a:rPr>
              <a:t>kaart</a:t>
            </a:r>
            <a:endParaRPr lang="nl-BE" sz="3600" dirty="0">
              <a:solidFill>
                <a:srgbClr val="023B6E"/>
              </a:solidFill>
            </a:endParaRPr>
          </a:p>
        </p:txBody>
      </p:sp>
      <p:pic>
        <p:nvPicPr>
          <p:cNvPr id="1028" name="Picture 4" descr="http://www.hockeyfoto.nl/imagebank/flex/image/small/knhb/commercial/Stockmateriaal/Stock/Gele%20Kaart.jpg"/>
          <p:cNvPicPr>
            <a:picLocks noGrp="1" noChangeAspect="1" noChangeArrowheads="1"/>
          </p:cNvPicPr>
          <p:nvPr>
            <p:ph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109" y="3215481"/>
            <a:ext cx="2008909" cy="143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8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nl-BE" sz="3600" dirty="0" smtClean="0">
                <a:solidFill>
                  <a:srgbClr val="023B6E"/>
                </a:solidFill>
              </a:rPr>
              <a:t>De gele kaart</a:t>
            </a:r>
            <a:endParaRPr lang="nl-BE" sz="3600" dirty="0">
              <a:solidFill>
                <a:srgbClr val="023B6E"/>
              </a:solidFill>
            </a:endParaRPr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idx="14"/>
          </p:nvPr>
        </p:nvPicPr>
        <p:blipFill rotWithShape="1">
          <a:blip r:embed="rId4"/>
          <a:srcRect l="9901"/>
          <a:stretch/>
        </p:blipFill>
        <p:spPr>
          <a:xfrm>
            <a:off x="3228109" y="5095731"/>
            <a:ext cx="2008909" cy="1507799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nl-BE" sz="3600" dirty="0">
                <a:solidFill>
                  <a:srgbClr val="023B6E"/>
                </a:solidFill>
              </a:rPr>
              <a:t>De rode </a:t>
            </a:r>
            <a:r>
              <a:rPr lang="nl-BE" sz="3600" dirty="0" smtClean="0">
                <a:solidFill>
                  <a:srgbClr val="023B6E"/>
                </a:solidFill>
              </a:rPr>
              <a:t>kaart</a:t>
            </a:r>
            <a:endParaRPr lang="nl-BE" sz="3600" dirty="0">
              <a:solidFill>
                <a:srgbClr val="023B6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03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nl-NL" sz="3200" dirty="0" smtClean="0">
              <a:solidFill>
                <a:srgbClr val="023B6E"/>
              </a:solidFill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nl-NL" sz="3200" dirty="0" smtClean="0">
              <a:solidFill>
                <a:srgbClr val="023B6E"/>
              </a:solidFill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</a:rPr>
              <a:t>De </a:t>
            </a:r>
            <a:r>
              <a:rPr lang="nl-NL" sz="3200" dirty="0">
                <a:solidFill>
                  <a:srgbClr val="023B6E"/>
                </a:solidFill>
              </a:rPr>
              <a:t>volgende persoonlijke straffen kunnen worden gegeven:</a:t>
            </a:r>
          </a:p>
          <a:p>
            <a:pPr lvl="2">
              <a:spcBef>
                <a:spcPts val="1200"/>
              </a:spcBef>
              <a:defRPr/>
            </a:pPr>
            <a:r>
              <a:rPr lang="nl-NL" sz="2400" dirty="0">
                <a:solidFill>
                  <a:srgbClr val="023B6E"/>
                </a:solidFill>
              </a:rPr>
              <a:t>Een verbale vermaning</a:t>
            </a:r>
          </a:p>
          <a:p>
            <a:pPr lvl="2">
              <a:spcBef>
                <a:spcPts val="1200"/>
              </a:spcBef>
              <a:defRPr/>
            </a:pPr>
            <a:r>
              <a:rPr lang="nl-NL" sz="2400" dirty="0">
                <a:solidFill>
                  <a:srgbClr val="023B6E"/>
                </a:solidFill>
              </a:rPr>
              <a:t>Een </a:t>
            </a:r>
            <a:r>
              <a:rPr lang="nl-NL" sz="2400" dirty="0" smtClean="0">
                <a:solidFill>
                  <a:srgbClr val="023B6E"/>
                </a:solidFill>
              </a:rPr>
              <a:t>waarschuwing </a:t>
            </a:r>
            <a:r>
              <a:rPr lang="nl-NL" sz="2400" dirty="0" smtClean="0">
                <a:solidFill>
                  <a:srgbClr val="023B6E"/>
                </a:solidFill>
                <a:sym typeface="Wingdings" panose="05000000000000000000" pitchFamily="2" charset="2"/>
              </a:rPr>
              <a:t></a:t>
            </a:r>
            <a:r>
              <a:rPr lang="nl-NL" sz="2400" dirty="0" smtClean="0">
                <a:solidFill>
                  <a:srgbClr val="023B6E"/>
                </a:solidFill>
              </a:rPr>
              <a:t> </a:t>
            </a:r>
            <a:r>
              <a:rPr lang="nl-NL" sz="24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groen </a:t>
            </a:r>
            <a:r>
              <a:rPr lang="nl-NL" sz="24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kaart</a:t>
            </a:r>
            <a:endParaRPr lang="nl-NL" sz="24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>
              <a:spcBef>
                <a:spcPts val="1200"/>
              </a:spcBef>
              <a:defRPr/>
            </a:pPr>
            <a:r>
              <a:rPr lang="nl-NL" sz="2400" dirty="0">
                <a:solidFill>
                  <a:srgbClr val="023B6E"/>
                </a:solidFill>
              </a:rPr>
              <a:t>Een tijdelijke </a:t>
            </a:r>
            <a:r>
              <a:rPr lang="nl-NL" sz="2400" dirty="0" smtClean="0">
                <a:solidFill>
                  <a:srgbClr val="023B6E"/>
                </a:solidFill>
              </a:rPr>
              <a:t>uitsluiting </a:t>
            </a:r>
            <a:r>
              <a:rPr lang="nl-NL" sz="2400" dirty="0">
                <a:solidFill>
                  <a:srgbClr val="023B6E"/>
                </a:solidFill>
              </a:rPr>
              <a:t>voor minimaal 5</a:t>
            </a:r>
            <a:r>
              <a:rPr lang="nl-NL" sz="2400" dirty="0" smtClean="0">
                <a:solidFill>
                  <a:srgbClr val="023B6E"/>
                </a:solidFill>
              </a:rPr>
              <a:t>’ </a:t>
            </a:r>
            <a:r>
              <a:rPr lang="nl-NL" sz="2400" dirty="0" smtClean="0">
                <a:solidFill>
                  <a:srgbClr val="023B6E"/>
                </a:solidFill>
                <a:sym typeface="Wingdings" panose="05000000000000000000" pitchFamily="2" charset="2"/>
              </a:rPr>
              <a:t></a:t>
            </a:r>
            <a:r>
              <a:rPr lang="nl-NL" sz="2400" dirty="0" smtClean="0"/>
              <a:t> </a:t>
            </a:r>
            <a:r>
              <a:rPr lang="nl-NL" sz="2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gele </a:t>
            </a:r>
            <a:r>
              <a:rPr lang="nl-NL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kaart</a:t>
            </a:r>
          </a:p>
          <a:p>
            <a:pPr lvl="3">
              <a:spcBef>
                <a:spcPts val="1200"/>
              </a:spcBef>
              <a:defRPr/>
            </a:pPr>
            <a:r>
              <a:rPr lang="nl-NL" sz="2200" dirty="0" smtClean="0">
                <a:solidFill>
                  <a:srgbClr val="023B6E"/>
                </a:solidFill>
              </a:rPr>
              <a:t>Speler </a:t>
            </a:r>
            <a:r>
              <a:rPr lang="nl-NL" sz="2200" dirty="0">
                <a:solidFill>
                  <a:srgbClr val="023B6E"/>
                </a:solidFill>
              </a:rPr>
              <a:t>moet op aangewezen plaats blijven tot hij/zij weer mag spelen</a:t>
            </a:r>
            <a:r>
              <a:rPr lang="nl-NL" sz="2200" dirty="0" smtClean="0">
                <a:solidFill>
                  <a:srgbClr val="023B6E"/>
                </a:solidFill>
              </a:rPr>
              <a:t>.</a:t>
            </a:r>
            <a:endParaRPr lang="nl-NL" sz="2200" dirty="0">
              <a:solidFill>
                <a:srgbClr val="023B6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Persoonlijke straffen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08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nl-NL" sz="3200" dirty="0" smtClean="0">
              <a:solidFill>
                <a:srgbClr val="023B6E"/>
              </a:solidFill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</a:rPr>
              <a:t>Permanente </a:t>
            </a:r>
            <a:r>
              <a:rPr lang="nl-NL" sz="3200" dirty="0">
                <a:solidFill>
                  <a:srgbClr val="023B6E"/>
                </a:solidFill>
              </a:rPr>
              <a:t>uitsluiting voor de resterende duur van de </a:t>
            </a:r>
            <a:r>
              <a:rPr lang="nl-NL" sz="3200" dirty="0" smtClean="0">
                <a:solidFill>
                  <a:srgbClr val="023B6E"/>
                </a:solidFill>
              </a:rPr>
              <a:t>wedstrijd </a:t>
            </a:r>
            <a:r>
              <a:rPr lang="nl-NL" sz="3200" dirty="0" smtClean="0">
                <a:solidFill>
                  <a:srgbClr val="023B6E"/>
                </a:solidFill>
                <a:sym typeface="Wingdings" panose="05000000000000000000" pitchFamily="2" charset="2"/>
              </a:rPr>
              <a:t></a:t>
            </a:r>
            <a:r>
              <a:rPr lang="nl-NL" sz="3200" dirty="0" smtClean="0"/>
              <a:t> </a:t>
            </a:r>
            <a:r>
              <a:rPr lang="nl-NL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rode </a:t>
            </a:r>
            <a:r>
              <a:rPr lang="nl-NL" sz="3200" i="1" dirty="0">
                <a:solidFill>
                  <a:srgbClr val="023B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kaart  </a:t>
            </a:r>
            <a:r>
              <a:rPr lang="nl-NL" sz="3200" dirty="0" smtClean="0">
                <a:solidFill>
                  <a:srgbClr val="023B6E"/>
                </a:solidFill>
                <a:sym typeface="Wingdings" panose="05000000000000000000" pitchFamily="2" charset="2"/>
              </a:rPr>
              <a:t></a:t>
            </a:r>
            <a:r>
              <a:rPr lang="nl-NL" sz="3200" dirty="0" smtClean="0">
                <a:solidFill>
                  <a:srgbClr val="023B6E"/>
                </a:solidFill>
              </a:rPr>
              <a:t> </a:t>
            </a:r>
            <a:r>
              <a:rPr lang="nl-NL" sz="3200" dirty="0">
                <a:solidFill>
                  <a:srgbClr val="023B6E"/>
                </a:solidFill>
              </a:rPr>
              <a:t>veld </a:t>
            </a:r>
            <a:r>
              <a:rPr lang="nl-NL" sz="3200" dirty="0" smtClean="0">
                <a:solidFill>
                  <a:srgbClr val="023B6E"/>
                </a:solidFill>
              </a:rPr>
              <a:t>verlaten.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</a:rPr>
              <a:t>Voorkom </a:t>
            </a:r>
            <a:r>
              <a:rPr lang="nl-NL" sz="3200" dirty="0">
                <a:solidFill>
                  <a:srgbClr val="023B6E"/>
                </a:solidFill>
              </a:rPr>
              <a:t>2x de zelfde kaart aan een speler te geven voor zelfde </a:t>
            </a:r>
            <a:r>
              <a:rPr lang="nl-NL" sz="3200" dirty="0" smtClean="0">
                <a:solidFill>
                  <a:srgbClr val="023B6E"/>
                </a:solidFill>
              </a:rPr>
              <a:t>fout </a:t>
            </a:r>
          </a:p>
          <a:p>
            <a:pPr lvl="3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nl-NL" sz="2800" dirty="0" smtClean="0">
                <a:solidFill>
                  <a:srgbClr val="023B6E"/>
                </a:solidFill>
                <a:sym typeface="Wingdings" panose="05000000000000000000" pitchFamily="2" charset="2"/>
              </a:rPr>
              <a:t></a:t>
            </a:r>
            <a:r>
              <a:rPr lang="nl-NL" sz="2800" dirty="0" smtClean="0">
                <a:solidFill>
                  <a:srgbClr val="023B6E"/>
                </a:solidFill>
              </a:rPr>
              <a:t> </a:t>
            </a:r>
            <a:r>
              <a:rPr lang="nl-NL" sz="2800" dirty="0" smtClean="0">
                <a:solidFill>
                  <a:srgbClr val="023B6E"/>
                </a:solidFill>
              </a:rPr>
              <a:t>1</a:t>
            </a:r>
            <a:r>
              <a:rPr lang="nl-NL" sz="2800" baseline="30000" dirty="0">
                <a:solidFill>
                  <a:srgbClr val="023B6E"/>
                </a:solidFill>
              </a:rPr>
              <a:t>e</a:t>
            </a:r>
            <a:r>
              <a:rPr lang="nl-NL" sz="2800" dirty="0" smtClean="0"/>
              <a:t> </a:t>
            </a:r>
            <a:r>
              <a:rPr lang="nl-NL" sz="28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groene kaart</a:t>
            </a:r>
            <a:r>
              <a:rPr lang="nl-NL" sz="2800" dirty="0"/>
              <a:t> </a:t>
            </a:r>
            <a:r>
              <a:rPr lang="nl-NL" sz="2800" dirty="0" smtClean="0">
                <a:solidFill>
                  <a:srgbClr val="023B6E"/>
                </a:solidFill>
                <a:sym typeface="Wingdings" panose="05000000000000000000" pitchFamily="2" charset="2"/>
              </a:rPr>
              <a:t> </a:t>
            </a:r>
            <a:r>
              <a:rPr lang="nl-NL" sz="2800" dirty="0" smtClean="0">
                <a:solidFill>
                  <a:srgbClr val="023B6E"/>
                </a:solidFill>
              </a:rPr>
              <a:t>2</a:t>
            </a:r>
            <a:r>
              <a:rPr lang="nl-NL" sz="2800" baseline="30000" dirty="0" smtClean="0">
                <a:solidFill>
                  <a:srgbClr val="023B6E"/>
                </a:solidFill>
              </a:rPr>
              <a:t>e</a:t>
            </a:r>
            <a:r>
              <a:rPr lang="nl-NL" sz="2800" dirty="0" smtClean="0">
                <a:solidFill>
                  <a:srgbClr val="023B6E"/>
                </a:solidFill>
              </a:rPr>
              <a:t>  </a:t>
            </a:r>
            <a:r>
              <a:rPr lang="nl-NL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gele </a:t>
            </a:r>
            <a:r>
              <a:rPr lang="nl-NL" sz="2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kaart </a:t>
            </a:r>
          </a:p>
          <a:p>
            <a:pPr lvl="3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nl-NL" sz="2800" dirty="0" smtClean="0">
                <a:solidFill>
                  <a:srgbClr val="023B6E"/>
                </a:solidFill>
                <a:sym typeface="Wingdings" panose="05000000000000000000" pitchFamily="2" charset="2"/>
              </a:rPr>
              <a:t></a:t>
            </a:r>
            <a:r>
              <a:rPr lang="nl-NL" sz="2800" dirty="0" smtClean="0">
                <a:solidFill>
                  <a:srgbClr val="023B6E"/>
                </a:solidFill>
              </a:rPr>
              <a:t> </a:t>
            </a:r>
            <a:r>
              <a:rPr lang="nl-NL" sz="2800" dirty="0" smtClean="0">
                <a:solidFill>
                  <a:srgbClr val="023B6E"/>
                </a:solidFill>
              </a:rPr>
              <a:t>1</a:t>
            </a:r>
            <a:r>
              <a:rPr lang="nl-NL" sz="2800" baseline="30000" dirty="0">
                <a:solidFill>
                  <a:srgbClr val="023B6E"/>
                </a:solidFill>
              </a:rPr>
              <a:t>e</a:t>
            </a:r>
            <a:r>
              <a:rPr lang="nl-NL" sz="2800" dirty="0" smtClean="0">
                <a:solidFill>
                  <a:srgbClr val="023B6E"/>
                </a:solidFill>
              </a:rPr>
              <a:t> </a:t>
            </a:r>
            <a:r>
              <a:rPr lang="nl-NL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gele kaart </a:t>
            </a:r>
            <a:r>
              <a:rPr lang="nl-NL" sz="2800" dirty="0" smtClean="0">
                <a:solidFill>
                  <a:srgbClr val="023B6E"/>
                </a:solidFill>
                <a:sym typeface="Wingdings" panose="05000000000000000000" pitchFamily="2" charset="2"/>
              </a:rPr>
              <a:t></a:t>
            </a:r>
            <a:r>
              <a:rPr lang="nl-NL" sz="2800" dirty="0" smtClean="0">
                <a:solidFill>
                  <a:srgbClr val="023B6E"/>
                </a:solidFill>
              </a:rPr>
              <a:t> </a:t>
            </a:r>
            <a:r>
              <a:rPr lang="nl-NL" sz="2800" dirty="0" smtClean="0">
                <a:solidFill>
                  <a:srgbClr val="023B6E"/>
                </a:solidFill>
              </a:rPr>
              <a:t>2</a:t>
            </a:r>
            <a:r>
              <a:rPr lang="nl-NL" sz="2800" baseline="30000" dirty="0" smtClean="0">
                <a:solidFill>
                  <a:srgbClr val="023B6E"/>
                </a:solidFill>
              </a:rPr>
              <a:t>e</a:t>
            </a:r>
            <a:r>
              <a:rPr lang="nl-NL" sz="2800" dirty="0" smtClean="0">
                <a:solidFill>
                  <a:srgbClr val="023B6E"/>
                </a:solidFill>
              </a:rPr>
              <a:t> </a:t>
            </a:r>
            <a:r>
              <a:rPr lang="nl-NL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rode </a:t>
            </a:r>
            <a:r>
              <a:rPr lang="nl-NL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kaart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nl-NL" sz="3200" dirty="0" smtClean="0">
                <a:solidFill>
                  <a:srgbClr val="023B6E"/>
                </a:solidFill>
              </a:rPr>
              <a:t>Bij </a:t>
            </a:r>
            <a:r>
              <a:rPr lang="nl-NL" sz="3200" dirty="0">
                <a:solidFill>
                  <a:srgbClr val="023B6E"/>
                </a:solidFill>
              </a:rPr>
              <a:t>een </a:t>
            </a:r>
            <a:r>
              <a:rPr lang="nl-NL" sz="3200" i="1" dirty="0">
                <a:solidFill>
                  <a:srgbClr val="023B6E"/>
                </a:solidFill>
              </a:rPr>
              <a:t>dubbele</a:t>
            </a:r>
            <a:r>
              <a:rPr lang="nl-NL" sz="3200" dirty="0">
                <a:solidFill>
                  <a:srgbClr val="023B6E"/>
                </a:solidFill>
              </a:rPr>
              <a:t> </a:t>
            </a:r>
            <a:r>
              <a:rPr lang="nl-NL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gele kaart </a:t>
            </a:r>
            <a:r>
              <a:rPr lang="nl-NL" sz="3200" dirty="0">
                <a:solidFill>
                  <a:srgbClr val="023B6E"/>
                </a:solidFill>
              </a:rPr>
              <a:t>dient de speler zich te verwijderen van het speelveld, maar mag bij het team blijven</a:t>
            </a:r>
            <a:r>
              <a:rPr lang="nl-NL" sz="3200" dirty="0" smtClean="0">
                <a:solidFill>
                  <a:srgbClr val="023B6E"/>
                </a:solidFill>
              </a:rPr>
              <a:t>.</a:t>
            </a:r>
            <a:endParaRPr lang="nl-NL" sz="3200" dirty="0">
              <a:solidFill>
                <a:srgbClr val="023B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8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Persoonlijke straffen</a:t>
            </a:r>
            <a:endParaRPr lang="nl-BE" sz="4800" i="1" dirty="0">
              <a:ln w="19050" cmpd="thinThick">
                <a:noFill/>
              </a:ln>
              <a:solidFill>
                <a:srgbClr val="023B6E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950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882" y="388797"/>
            <a:ext cx="8775511" cy="6156197"/>
          </a:xfrm>
        </p:spPr>
        <p:txBody>
          <a:bodyPr/>
          <a:lstStyle/>
          <a:p>
            <a:r>
              <a:rPr lang="nl-BE" sz="72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Spelregels Jeugd</a:t>
            </a:r>
            <a:br>
              <a:rPr lang="nl-BE" sz="7200" i="1" dirty="0">
                <a:ln w="19050" cmpd="thinThick">
                  <a:noFill/>
                </a:ln>
                <a:solidFill>
                  <a:srgbClr val="023B6E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nl-BE" dirty="0" smtClean="0"/>
              <a:t/>
            </a:r>
            <a:br>
              <a:rPr lang="nl-BE" dirty="0" smtClean="0"/>
            </a:br>
            <a:r>
              <a:rPr lang="nl-BE" dirty="0" smtClean="0">
                <a:hlinkClick r:id="rId2"/>
              </a:rPr>
              <a:t>Spelregels 4 x 4</a:t>
            </a:r>
            <a:r>
              <a:rPr lang="nl-BE" dirty="0" smtClean="0"/>
              <a:t/>
            </a:r>
            <a:br>
              <a:rPr lang="nl-BE" dirty="0" smtClean="0"/>
            </a:br>
            <a:r>
              <a:rPr lang="nl-BE" dirty="0" smtClean="0">
                <a:hlinkClick r:id="rId3"/>
              </a:rPr>
              <a:t>Spelregels 6 x 6</a:t>
            </a:r>
            <a:r>
              <a:rPr lang="nl-BE" dirty="0" smtClean="0"/>
              <a:t/>
            </a:r>
            <a:br>
              <a:rPr lang="nl-BE" dirty="0" smtClean="0"/>
            </a:br>
            <a:r>
              <a:rPr lang="nl-BE" dirty="0" smtClean="0">
                <a:hlinkClick r:id="rId4"/>
              </a:rPr>
              <a:t>Spelregels 8 x 8</a:t>
            </a:r>
            <a:r>
              <a:rPr lang="nl-BE" dirty="0" smtClean="0"/>
              <a:t/>
            </a:r>
            <a:br>
              <a:rPr lang="nl-BE" dirty="0" smtClean="0"/>
            </a:b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7947717" y="5934670"/>
            <a:ext cx="42442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 err="1" smtClean="0">
                <a:solidFill>
                  <a:srgbClr val="C00000"/>
                </a:solidFill>
              </a:rPr>
              <a:t>February</a:t>
            </a:r>
            <a:r>
              <a:rPr lang="nl-BE" b="1" dirty="0" smtClean="0">
                <a:solidFill>
                  <a:srgbClr val="C00000"/>
                </a:solidFill>
              </a:rPr>
              <a:t> 2017</a:t>
            </a:r>
            <a:endParaRPr lang="nl-BE" b="1" dirty="0" smtClean="0">
              <a:solidFill>
                <a:srgbClr val="C00000"/>
              </a:solidFill>
            </a:endParaRPr>
          </a:p>
          <a:p>
            <a:r>
              <a:rPr lang="nl-BE" b="1" dirty="0" err="1" smtClean="0">
                <a:solidFill>
                  <a:srgbClr val="C00000"/>
                </a:solidFill>
              </a:rPr>
              <a:t>Created</a:t>
            </a:r>
            <a:r>
              <a:rPr lang="nl-BE" b="1" dirty="0" smtClean="0">
                <a:solidFill>
                  <a:srgbClr val="C00000"/>
                </a:solidFill>
              </a:rPr>
              <a:t> </a:t>
            </a:r>
            <a:r>
              <a:rPr lang="nl-BE" b="1" dirty="0" err="1" smtClean="0">
                <a:solidFill>
                  <a:srgbClr val="C00000"/>
                </a:solidFill>
              </a:rPr>
              <a:t>by</a:t>
            </a:r>
            <a:r>
              <a:rPr lang="nl-BE" b="1" dirty="0" smtClean="0">
                <a:solidFill>
                  <a:srgbClr val="C00000"/>
                </a:solidFill>
              </a:rPr>
              <a:t> Ben Maes – Merode HC</a:t>
            </a:r>
          </a:p>
          <a:p>
            <a:r>
              <a:rPr lang="nl-BE" b="1" dirty="0" err="1" smtClean="0">
                <a:solidFill>
                  <a:srgbClr val="C00000"/>
                </a:solidFill>
              </a:rPr>
              <a:t>Reviewed</a:t>
            </a:r>
            <a:r>
              <a:rPr lang="nl-BE" b="1" dirty="0" smtClean="0">
                <a:solidFill>
                  <a:srgbClr val="C00000"/>
                </a:solidFill>
              </a:rPr>
              <a:t> </a:t>
            </a:r>
            <a:r>
              <a:rPr lang="nl-BE" b="1" dirty="0" err="1" smtClean="0">
                <a:solidFill>
                  <a:srgbClr val="C00000"/>
                </a:solidFill>
              </a:rPr>
              <a:t>by</a:t>
            </a:r>
            <a:r>
              <a:rPr lang="nl-BE" b="1" dirty="0" smtClean="0">
                <a:solidFill>
                  <a:srgbClr val="C00000"/>
                </a:solidFill>
              </a:rPr>
              <a:t> </a:t>
            </a:r>
            <a:r>
              <a:rPr lang="nl-BE" b="1" dirty="0" smtClean="0">
                <a:solidFill>
                  <a:srgbClr val="C00000"/>
                </a:solidFill>
              </a:rPr>
              <a:t>Sébastien Michielsen </a:t>
            </a:r>
            <a:r>
              <a:rPr lang="nl-BE" b="1" dirty="0" smtClean="0">
                <a:solidFill>
                  <a:srgbClr val="C00000"/>
                </a:solidFill>
              </a:rPr>
              <a:t>– KBHB 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13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mpire CUC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mpire CUC" id="{3F04D0AB-6887-48FC-A03D-1F896B4C9B66}" vid="{7DD8E2E5-CC0B-46B0-8F99-2E0B1AB2D359}"/>
    </a:ext>
  </a:extLst>
</a:theme>
</file>

<file path=ppt/theme/themeOverride1.xml><?xml version="1.0" encoding="utf-8"?>
<a:themeOverride xmlns:a="http://schemas.openxmlformats.org/drawingml/2006/main">
  <a:clrScheme name="Kantoor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Kantoor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Kantoor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Kantoor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1447</TotalTime>
  <Words>2843</Words>
  <Application>Microsoft Office PowerPoint</Application>
  <PresentationFormat>Breedbeeld</PresentationFormat>
  <Paragraphs>362</Paragraphs>
  <Slides>61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61</vt:i4>
      </vt:variant>
    </vt:vector>
  </HeadingPairs>
  <TitlesOfParts>
    <vt:vector size="68" baseType="lpstr">
      <vt:lpstr>Arial</vt:lpstr>
      <vt:lpstr>Arial Unicode MS</vt:lpstr>
      <vt:lpstr>Calibri</vt:lpstr>
      <vt:lpstr>Stencil Std</vt:lpstr>
      <vt:lpstr>Times New Roman</vt:lpstr>
      <vt:lpstr>Wingdings</vt:lpstr>
      <vt:lpstr>Umpire CUC</vt:lpstr>
      <vt:lpstr> Royal Belgian Hockey Association       Basic Field Hockey Rules  </vt:lpstr>
      <vt:lpstr>Soorten wedstrijden</vt:lpstr>
      <vt:lpstr>Veldmarkering</vt:lpstr>
      <vt:lpstr>Veldmarkering</vt:lpstr>
      <vt:lpstr>De Cirkel</vt:lpstr>
      <vt:lpstr>Team samenstelling</vt:lpstr>
      <vt:lpstr>Spelers</vt:lpstr>
      <vt:lpstr>Spelers</vt:lpstr>
      <vt:lpstr>Keeper</vt:lpstr>
      <vt:lpstr>Keeper</vt:lpstr>
      <vt:lpstr> Veldspelers wisselen</vt:lpstr>
      <vt:lpstr> Veldspelers wisselen</vt:lpstr>
      <vt:lpstr>Keepers wisselen</vt:lpstr>
      <vt:lpstr>Keepers wisselen</vt:lpstr>
      <vt:lpstr>De scheidsrechter</vt:lpstr>
      <vt:lpstr>De scheidsrechter</vt:lpstr>
      <vt:lpstr>De scheidsrechters</vt:lpstr>
      <vt:lpstr>De scheidsrechters</vt:lpstr>
      <vt:lpstr>Scheidsrechter – gebied</vt:lpstr>
      <vt:lpstr>Verbaal wangedrag !</vt:lpstr>
      <vt:lpstr>Verbaal wangedrag !</vt:lpstr>
      <vt:lpstr>Scheidrechters fluiten voor</vt:lpstr>
      <vt:lpstr>Scheidrechters fluiten voor</vt:lpstr>
      <vt:lpstr>Begin wedstrijd</vt:lpstr>
      <vt:lpstr>Begin wedstrijd</vt:lpstr>
      <vt:lpstr>Hervatting wedstrijd</vt:lpstr>
      <vt:lpstr>Hervatting wedstrijd - Bully</vt:lpstr>
      <vt:lpstr>Bal buiten – Spel hervatting</vt:lpstr>
      <vt:lpstr>Bal buiten – Spel hervatting</vt:lpstr>
      <vt:lpstr>Stick boven de schouder</vt:lpstr>
      <vt:lpstr>Hoge bal</vt:lpstr>
      <vt:lpstr>Hoge bal</vt:lpstr>
      <vt:lpstr>Geldig doelpunt</vt:lpstr>
      <vt:lpstr>Geldig doelpunt – Field goal</vt:lpstr>
      <vt:lpstr>Geldig doelpunt</vt:lpstr>
      <vt:lpstr>Hinderen</vt:lpstr>
      <vt:lpstr>Fout in 23m-gebied (buiten cirkel)</vt:lpstr>
      <vt:lpstr>Fout in cirkel</vt:lpstr>
      <vt:lpstr>Self-pass</vt:lpstr>
      <vt:lpstr>Self-pass</vt:lpstr>
      <vt:lpstr>STRAFFEN</vt:lpstr>
      <vt:lpstr>Vrije slag</vt:lpstr>
      <vt:lpstr>Vrije slag</vt:lpstr>
      <vt:lpstr>Vrije slag tot aan de 23m lijn</vt:lpstr>
      <vt:lpstr>Vrije slag in 23m - aanvallers</vt:lpstr>
      <vt:lpstr>Vrije slag in 23m - aanvallers</vt:lpstr>
      <vt:lpstr>Lange Corner</vt:lpstr>
      <vt:lpstr>Vrije slag in 23m – verdedigers</vt:lpstr>
      <vt:lpstr>Vrije slag in 23m – verdedigers</vt:lpstr>
      <vt:lpstr>Straf Corner (PC) – Wie, wat , waar</vt:lpstr>
      <vt:lpstr>Straf Corner (PC) – Wie, wat , waar</vt:lpstr>
      <vt:lpstr>Strafcorner (PC) – Hoe…</vt:lpstr>
      <vt:lpstr>Strafcorner (PC) – Hoe…</vt:lpstr>
      <vt:lpstr>Penalty Corner – Wanneer…</vt:lpstr>
      <vt:lpstr>Stroke – Waarom…</vt:lpstr>
      <vt:lpstr>Stroke – Hoe, waar…</vt:lpstr>
      <vt:lpstr>Stroke - Wanneer...</vt:lpstr>
      <vt:lpstr>Kaarten</vt:lpstr>
      <vt:lpstr>Persoonlijke straffen</vt:lpstr>
      <vt:lpstr>Persoonlijke straffen</vt:lpstr>
      <vt:lpstr>Spelregels Jeugd  Spelregels 4 x 4 Spelregels 6 x 6 Spelregels 8 x 8 </vt:lpstr>
    </vt:vector>
  </TitlesOfParts>
  <Company>Accel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Sebastien Michielsen</dc:creator>
  <cp:lastModifiedBy>Sebastien Michielsen</cp:lastModifiedBy>
  <cp:revision>15</cp:revision>
  <dcterms:created xsi:type="dcterms:W3CDTF">2017-02-15T13:35:12Z</dcterms:created>
  <dcterms:modified xsi:type="dcterms:W3CDTF">2017-02-16T13:42:23Z</dcterms:modified>
</cp:coreProperties>
</file>